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623" r:id="rId3"/>
    <p:sldId id="531" r:id="rId4"/>
    <p:sldId id="588" r:id="rId5"/>
    <p:sldId id="532" r:id="rId6"/>
    <p:sldId id="541" r:id="rId7"/>
    <p:sldId id="542" r:id="rId8"/>
    <p:sldId id="543" r:id="rId9"/>
    <p:sldId id="583" r:id="rId10"/>
    <p:sldId id="552" r:id="rId11"/>
    <p:sldId id="545" r:id="rId12"/>
    <p:sldId id="553" r:id="rId13"/>
    <p:sldId id="556" r:id="rId14"/>
    <p:sldId id="455" r:id="rId15"/>
    <p:sldId id="457" r:id="rId16"/>
    <p:sldId id="458" r:id="rId17"/>
    <p:sldId id="343" r:id="rId18"/>
    <p:sldId id="344" r:id="rId19"/>
    <p:sldId id="352" r:id="rId20"/>
    <p:sldId id="613" r:id="rId21"/>
    <p:sldId id="256" r:id="rId22"/>
    <p:sldId id="611" r:id="rId23"/>
    <p:sldId id="612" r:id="rId24"/>
    <p:sldId id="609" r:id="rId25"/>
    <p:sldId id="258" r:id="rId26"/>
    <p:sldId id="610" r:id="rId27"/>
    <p:sldId id="608" r:id="rId28"/>
    <p:sldId id="614" r:id="rId29"/>
    <p:sldId id="615" r:id="rId30"/>
    <p:sldId id="616" r:id="rId31"/>
    <p:sldId id="617" r:id="rId32"/>
    <p:sldId id="618" r:id="rId33"/>
    <p:sldId id="558" r:id="rId34"/>
    <p:sldId id="557" r:id="rId35"/>
    <p:sldId id="353" r:id="rId36"/>
    <p:sldId id="624" r:id="rId37"/>
    <p:sldId id="444" r:id="rId38"/>
    <p:sldId id="475" r:id="rId39"/>
    <p:sldId id="561" r:id="rId40"/>
    <p:sldId id="446" r:id="rId41"/>
    <p:sldId id="619" r:id="rId42"/>
    <p:sldId id="448" r:id="rId43"/>
    <p:sldId id="453" r:id="rId44"/>
    <p:sldId id="454" r:id="rId45"/>
    <p:sldId id="450" r:id="rId46"/>
    <p:sldId id="452" r:id="rId47"/>
    <p:sldId id="620" r:id="rId48"/>
    <p:sldId id="621" r:id="rId49"/>
    <p:sldId id="354" r:id="rId50"/>
    <p:sldId id="460" r:id="rId51"/>
    <p:sldId id="355" r:id="rId52"/>
    <p:sldId id="562" r:id="rId53"/>
    <p:sldId id="584" r:id="rId54"/>
    <p:sldId id="585" r:id="rId55"/>
    <p:sldId id="569" r:id="rId56"/>
    <p:sldId id="563" r:id="rId57"/>
    <p:sldId id="530" r:id="rId58"/>
    <p:sldId id="346" r:id="rId59"/>
    <p:sldId id="348" r:id="rId60"/>
    <p:sldId id="347" r:id="rId61"/>
    <p:sldId id="349" r:id="rId62"/>
    <p:sldId id="350" r:id="rId63"/>
    <p:sldId id="351" r:id="rId64"/>
    <p:sldId id="564" r:id="rId65"/>
    <p:sldId id="357" r:id="rId66"/>
    <p:sldId id="361" r:id="rId67"/>
    <p:sldId id="363" r:id="rId68"/>
    <p:sldId id="433" r:id="rId69"/>
    <p:sldId id="434" r:id="rId70"/>
    <p:sldId id="435" r:id="rId71"/>
    <p:sldId id="438" r:id="rId72"/>
    <p:sldId id="443" r:id="rId73"/>
    <p:sldId id="565" r:id="rId74"/>
    <p:sldId id="597" r:id="rId75"/>
    <p:sldId id="548" r:id="rId76"/>
    <p:sldId id="596" r:id="rId77"/>
    <p:sldId id="549" r:id="rId78"/>
    <p:sldId id="550" r:id="rId79"/>
    <p:sldId id="551" r:id="rId80"/>
    <p:sldId id="607" r:id="rId81"/>
    <p:sldId id="570" r:id="rId82"/>
    <p:sldId id="625" r:id="rId83"/>
    <p:sldId id="467" r:id="rId84"/>
    <p:sldId id="261" r:id="rId85"/>
    <p:sldId id="262" r:id="rId86"/>
    <p:sldId id="260" r:id="rId87"/>
    <p:sldId id="259" r:id="rId88"/>
    <p:sldId id="468" r:id="rId89"/>
    <p:sldId id="469" r:id="rId90"/>
    <p:sldId id="470" r:id="rId91"/>
    <p:sldId id="471" r:id="rId92"/>
    <p:sldId id="472" r:id="rId93"/>
    <p:sldId id="622" r:id="rId94"/>
    <p:sldId id="626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oerabban\Desktop\Lit%20for%20Banff%20trip\EM%20endometrial%20cancer%20UC500%20protocol%20%20%20%20clinical%20utility\POLE%20mutated%20endometrial%20cancers%20in%20pilot%20cohort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oerabban\Desktop\Lit%20for%20Banff%20trip\EM%20endometrial%20cancer%20UC500%20protocol%20%20%20%20clinical%20utility\POLE%20mutated%20endometrial%20cancers%20in%20pilot%20cohort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490E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D8-9F41-9698-E2E8106F3DE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D8-9F41-9698-E2E8106F3DE3}"/>
              </c:ext>
            </c:extLst>
          </c:dPt>
          <c:val>
            <c:numRef>
              <c:f>Sheet2!$A$1:$A$2</c:f>
              <c:numCache>
                <c:formatCode>General</c:formatCode>
                <c:ptCount val="2"/>
                <c:pt idx="0">
                  <c:v>8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D8-9F41-9698-E2E8106F3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490E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6B-9B4F-9343-93FE1B17A6DF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6B-9B4F-9343-93FE1B17A6DF}"/>
              </c:ext>
            </c:extLst>
          </c:dPt>
          <c:val>
            <c:numRef>
              <c:f>Sheet3!$A$1:$A$2</c:f>
              <c:numCache>
                <c:formatCode>General</c:formatCode>
                <c:ptCount val="2"/>
                <c:pt idx="0">
                  <c:v>8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6B-9B4F-9343-93FE1B17A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9446-F8C9-FD08-1395-BAB387C1E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93E55-3E1A-C79C-9B43-4279C16B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7D0E-1C44-D842-2C81-84B97973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3446B-11E1-9A66-9863-E3556E6D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00F07-E14B-8C08-02BE-2E309E82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35EA-F512-F74F-919D-7F4931E9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B2DF4-2102-4D11-CEA7-BA4313A7E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4BBD2-BFBB-4573-9CB0-7E09268AB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A3D2C-102A-1772-15D3-5D0EDA67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9BD0E-CB3B-E4AC-ADF6-F85550991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7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AF287-2D3E-18F6-B163-8904A042C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AE80B-D6EC-B4B2-0926-1FCE337F6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A32F6-B846-9B98-57F6-E8EA024A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FD93C-E101-356C-DB9B-2203B4EE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B06A8-E288-0B2A-0E2F-AC21500B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6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DB39-5948-AE9A-0AFF-D0D5B15F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12107-BC1D-E80B-2292-BEA786920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C2A8B-8028-4899-AB97-9D56B64CC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AF8A8-6B68-45DA-F9A5-1BEF2CDF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513AF-3847-21AD-BA72-3DB1EEB1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0B1A-64BD-B7E4-2376-E44C664E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BBC9B-075F-0B1D-7871-BF3F5402B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F04C1-71AE-396C-B49A-CBBE9D52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56A5-98F7-FA94-74B9-71E0CBC0E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90553-07C8-431E-C66C-8BD3BB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6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AEBB-AAAD-3DCC-B9C9-CCB2C380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1747-3221-8E99-5EC3-FA35F9EC3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ECF14-C20F-79E2-3B67-21503787A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A7CC7-D5D4-D724-0EEF-A5DD5066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350F3-889E-5957-6719-2CF69755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78F37-361B-BAF1-2556-711E1781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2DB6-0553-4741-0560-5F4AA2FA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247E3-A1E6-D0BD-4574-263D23710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73233-AE25-CC37-1C32-65FFF5EC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191337-D7BF-6EBB-BB96-5EB65A90B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8509F-2179-0FB5-9B6D-AF00BCA4D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D502B9-2F5A-9B90-3464-F13CF3D1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FD272-52E9-17DA-272D-5F43303C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DC6C0-2573-6C34-5CE2-BD2CF66E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9ECC-D3A8-8B00-5150-2F9F2105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5F3E29-BD15-7414-7559-3DEB5DED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E93A9-3B84-8FC6-F35B-68368983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B75F9-B90F-54B1-AF16-D2FD7D0A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7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7901E-6D35-FE78-7512-CF6D0206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4C2A1-8C86-21AD-B236-9DA3142D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0D7E9-EDD2-BBC6-BE39-7B1C5510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50C9-CBE9-C825-49AB-C9C8DEFD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633CF-722C-8E39-C992-066DAFA9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CDC19-F7AC-6C91-17C5-4256212BF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66A68-D2E8-53C5-4E80-818DB89A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5B628-EAD8-AE1E-1E0F-4B81F5A4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CDAB5-E9E9-FAD5-E5F2-87457903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2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4D53A-244E-65D7-4DD9-15B9E94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9F71E-51DC-DAEA-9499-A9C2EBFE4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BB98C-D3D1-A42B-0FA3-9EA7462A1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4861A-0FA3-31CF-D3DD-300F7F36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8BC0-97EC-802A-3C5F-891D39D2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CD60F-3C8E-AC32-7C37-4A67D629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DB0563-A0AA-00D4-B870-B2908D1C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4F37C-C70F-8811-5B77-94C64F424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1344F-C372-15A2-93C5-EEE98E797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7B63B-46EB-4C74-AFB5-C5BC97DB554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FD00E-898C-FBA0-FD0D-7E037C704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6F271-4A67-7930-3FCE-D8FF4CE0E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8869F-493C-47FB-A7EF-C3144045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4E4FFE-D1E6-2EA1-6ABB-1DF3E351D870}"/>
              </a:ext>
            </a:extLst>
          </p:cNvPr>
          <p:cNvSpPr txBox="1"/>
          <p:nvPr/>
        </p:nvSpPr>
        <p:spPr>
          <a:xfrm>
            <a:off x="852669" y="1524834"/>
            <a:ext cx="10486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Practical Update on Molecular Classification of Endometrial Cancer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urg path logo">
            <a:extLst>
              <a:ext uri="{FF2B5EF4-FFF2-40B4-BE49-F238E27FC236}">
                <a16:creationId xmlns:a16="http://schemas.microsoft.com/office/drawing/2014/main" id="{00F6AAE4-E76E-CF5A-D19C-32971143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0020" y="4635024"/>
            <a:ext cx="1972278" cy="2062480"/>
          </a:xfrm>
          <a:prstGeom prst="rect">
            <a:avLst/>
          </a:prstGeom>
          <a:noFill/>
        </p:spPr>
      </p:pic>
      <p:pic>
        <p:nvPicPr>
          <p:cNvPr id="7" name="Picture 3" descr="051107a">
            <a:extLst>
              <a:ext uri="{FF2B5EF4-FFF2-40B4-BE49-F238E27FC236}">
                <a16:creationId xmlns:a16="http://schemas.microsoft.com/office/drawing/2014/main" id="{D4C3A31F-85A7-B740-9E8D-796DB54E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010" y="4871501"/>
            <a:ext cx="3132728" cy="1826003"/>
          </a:xfrm>
          <a:prstGeom prst="rect">
            <a:avLst/>
          </a:prstGeom>
          <a:noFill/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0AD3409-F752-A5F6-E567-CD9837A1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713" y="3896360"/>
            <a:ext cx="398057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Arial"/>
                <a:cs typeface="Arial"/>
              </a:rPr>
              <a:t>Joseph Rabban MD MPH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Arial"/>
                <a:cs typeface="Arial"/>
              </a:rPr>
              <a:t>Professor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Arial"/>
                <a:cs typeface="Arial"/>
              </a:rPr>
              <a:t>Director of Gynecologic Pathology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Arial"/>
                <a:cs typeface="Arial"/>
              </a:rPr>
              <a:t>UCSF Pathology Department</a:t>
            </a:r>
          </a:p>
          <a:p>
            <a:pPr algn="ctr"/>
            <a:endParaRPr lang="en-US" b="1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  <a:latin typeface="Arial"/>
                <a:cs typeface="Arial"/>
              </a:rPr>
              <a:t>Joseph.Rabban@ucsf.edu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82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B7A7AA-34EB-CB74-F7CF-2C03591A3FA4}"/>
              </a:ext>
            </a:extLst>
          </p:cNvPr>
          <p:cNvCxnSpPr>
            <a:cxnSpLocks/>
          </p:cNvCxnSpPr>
          <p:nvPr/>
        </p:nvCxnSpPr>
        <p:spPr>
          <a:xfrm>
            <a:off x="5567868" y="2660823"/>
            <a:ext cx="93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D57176-11A5-0312-2DD8-DA0362C2061A}"/>
              </a:ext>
            </a:extLst>
          </p:cNvPr>
          <p:cNvSpPr txBox="1"/>
          <p:nvPr/>
        </p:nvSpPr>
        <p:spPr>
          <a:xfrm>
            <a:off x="6603537" y="2549718"/>
            <a:ext cx="53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Microsatellite Unstable: 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Hypermutated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5479A-353F-7A93-4604-C5FBDC8B731B}"/>
              </a:ext>
            </a:extLst>
          </p:cNvPr>
          <p:cNvSpPr txBox="1"/>
          <p:nvPr/>
        </p:nvSpPr>
        <p:spPr>
          <a:xfrm>
            <a:off x="6599371" y="914293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Therapeutic Implications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F1DDA-0338-57ED-47E3-F459C052D4B8}"/>
              </a:ext>
            </a:extLst>
          </p:cNvPr>
          <p:cNvSpPr txBox="1"/>
          <p:nvPr/>
        </p:nvSpPr>
        <p:spPr>
          <a:xfrm>
            <a:off x="6821256" y="3059668"/>
            <a:ext cx="494708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for Immune Check-point Inhibitors</a:t>
            </a:r>
          </a:p>
        </p:txBody>
      </p:sp>
    </p:spTree>
    <p:extLst>
      <p:ext uri="{BB962C8B-B14F-4D97-AF65-F5344CB8AC3E}">
        <p14:creationId xmlns:p14="http://schemas.microsoft.com/office/powerpoint/2010/main" val="3400423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58DA1-41A6-D20B-DAF7-676EA6E6E348}"/>
              </a:ext>
            </a:extLst>
          </p:cNvPr>
          <p:cNvSpPr txBox="1"/>
          <p:nvPr/>
        </p:nvSpPr>
        <p:spPr>
          <a:xfrm>
            <a:off x="6599371" y="914293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Therapeutic Implications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054E0E-8E42-5BD3-5F53-9BC8815EF92D}"/>
              </a:ext>
            </a:extLst>
          </p:cNvPr>
          <p:cNvCxnSpPr>
            <a:cxnSpLocks/>
          </p:cNvCxnSpPr>
          <p:nvPr/>
        </p:nvCxnSpPr>
        <p:spPr>
          <a:xfrm>
            <a:off x="6305010" y="3429000"/>
            <a:ext cx="194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596151-01D7-FD20-1E72-638C42E3FDC6}"/>
              </a:ext>
            </a:extLst>
          </p:cNvPr>
          <p:cNvSpPr txBox="1"/>
          <p:nvPr/>
        </p:nvSpPr>
        <p:spPr>
          <a:xfrm>
            <a:off x="6603537" y="3237482"/>
            <a:ext cx="51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Number-High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(many are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F03B5-A77D-5C23-7FD9-E693F244EAE0}"/>
              </a:ext>
            </a:extLst>
          </p:cNvPr>
          <p:cNvSpPr txBox="1"/>
          <p:nvPr/>
        </p:nvSpPr>
        <p:spPr>
          <a:xfrm>
            <a:off x="7038975" y="3854017"/>
            <a:ext cx="441007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Escalate Adjuvant Therapy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Chemotherapy needs to be added to external beam radiotherapy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26939-E7EA-DD75-6639-AC95671D3BC4}"/>
              </a:ext>
            </a:extLst>
          </p:cNvPr>
          <p:cNvSpPr txBox="1"/>
          <p:nvPr/>
        </p:nvSpPr>
        <p:spPr>
          <a:xfrm>
            <a:off x="7529349" y="5059823"/>
            <a:ext cx="290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PORTEC-3 clinical trial PMID 32749941</a:t>
            </a:r>
          </a:p>
        </p:txBody>
      </p:sp>
    </p:spTree>
    <p:extLst>
      <p:ext uri="{BB962C8B-B14F-4D97-AF65-F5344CB8AC3E}">
        <p14:creationId xmlns:p14="http://schemas.microsoft.com/office/powerpoint/2010/main" val="82583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58DA1-41A6-D20B-DAF7-676EA6E6E348}"/>
              </a:ext>
            </a:extLst>
          </p:cNvPr>
          <p:cNvSpPr txBox="1"/>
          <p:nvPr/>
        </p:nvSpPr>
        <p:spPr>
          <a:xfrm>
            <a:off x="6599371" y="914293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Therapeutic Implications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F03B5-A77D-5C23-7FD9-E693F244EAE0}"/>
              </a:ext>
            </a:extLst>
          </p:cNvPr>
          <p:cNvSpPr txBox="1"/>
          <p:nvPr/>
        </p:nvSpPr>
        <p:spPr>
          <a:xfrm>
            <a:off x="6872554" y="1994127"/>
            <a:ext cx="4410075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De-escalate Adjuvant Therapy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therapy can be withheld, regardless of histotype, grade, LVSI 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stage I/II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26939-E7EA-DD75-6639-AC95671D3BC4}"/>
              </a:ext>
            </a:extLst>
          </p:cNvPr>
          <p:cNvSpPr txBox="1"/>
          <p:nvPr/>
        </p:nvSpPr>
        <p:spPr>
          <a:xfrm>
            <a:off x="8275272" y="330656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PMID: 33793971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9ECF3-D46D-EC0C-6BF0-1B58B3F605F6}"/>
              </a:ext>
            </a:extLst>
          </p:cNvPr>
          <p:cNvSpPr txBox="1"/>
          <p:nvPr/>
        </p:nvSpPr>
        <p:spPr>
          <a:xfrm>
            <a:off x="6603537" y="1447808"/>
            <a:ext cx="467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mutation: 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Ultra-mutated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546AD6-1E5C-E989-171E-3DA1DC660ED2}"/>
              </a:ext>
            </a:extLst>
          </p:cNvPr>
          <p:cNvCxnSpPr>
            <a:cxnSpLocks/>
          </p:cNvCxnSpPr>
          <p:nvPr/>
        </p:nvCxnSpPr>
        <p:spPr>
          <a:xfrm>
            <a:off x="5276335" y="1668162"/>
            <a:ext cx="1223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0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320609-16AF-245A-E485-597F49707EBA}"/>
              </a:ext>
            </a:extLst>
          </p:cNvPr>
          <p:cNvSpPr txBox="1"/>
          <p:nvPr/>
        </p:nvSpPr>
        <p:spPr>
          <a:xfrm>
            <a:off x="5403410" y="6589752"/>
            <a:ext cx="1385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33397713</a:t>
            </a:r>
          </a:p>
        </p:txBody>
      </p:sp>
      <p:pic>
        <p:nvPicPr>
          <p:cNvPr id="5" name="Picture 4" descr="A chart of a stage&#10;&#10;Description automatically generated with medium confidence">
            <a:extLst>
              <a:ext uri="{FF2B5EF4-FFF2-40B4-BE49-F238E27FC236}">
                <a16:creationId xmlns:a16="http://schemas.microsoft.com/office/drawing/2014/main" id="{ECC8D36D-0978-E1E4-7299-587339B81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42289"/>
          <a:stretch/>
        </p:blipFill>
        <p:spPr>
          <a:xfrm>
            <a:off x="1938788" y="667170"/>
            <a:ext cx="4700137" cy="591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EB118-B7B5-1FA3-982B-0E761540CE44}"/>
              </a:ext>
            </a:extLst>
          </p:cNvPr>
          <p:cNvSpPr txBox="1"/>
          <p:nvPr/>
        </p:nvSpPr>
        <p:spPr>
          <a:xfrm>
            <a:off x="2477825" y="24530"/>
            <a:ext cx="762099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European Risk Groupings for Therapeutic Decision-making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39C07-18BE-A766-6D64-AAF8C5DAF098}"/>
              </a:ext>
            </a:extLst>
          </p:cNvPr>
          <p:cNvSpPr txBox="1"/>
          <p:nvPr/>
        </p:nvSpPr>
        <p:spPr>
          <a:xfrm>
            <a:off x="7639050" y="847725"/>
            <a:ext cx="433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Evidence-based guidelines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Consensus between European surgeons, pathologists and radiation oncologists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Groups are tied to treatment recommendations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NCCN guidelines are relatively similar</a:t>
            </a:r>
          </a:p>
        </p:txBody>
      </p:sp>
    </p:spTree>
    <p:extLst>
      <p:ext uri="{BB962C8B-B14F-4D97-AF65-F5344CB8AC3E}">
        <p14:creationId xmlns:p14="http://schemas.microsoft.com/office/powerpoint/2010/main" val="270361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a stage&#10;&#10;Description automatically generated with medium confidence">
            <a:extLst>
              <a:ext uri="{FF2B5EF4-FFF2-40B4-BE49-F238E27FC236}">
                <a16:creationId xmlns:a16="http://schemas.microsoft.com/office/drawing/2014/main" id="{ECC8D36D-0978-E1E4-7299-587339B81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/>
          <a:stretch/>
        </p:blipFill>
        <p:spPr>
          <a:xfrm>
            <a:off x="1938788" y="667170"/>
            <a:ext cx="8144326" cy="591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EB118-B7B5-1FA3-982B-0E761540CE44}"/>
              </a:ext>
            </a:extLst>
          </p:cNvPr>
          <p:cNvSpPr txBox="1"/>
          <p:nvPr/>
        </p:nvSpPr>
        <p:spPr>
          <a:xfrm>
            <a:off x="2401991" y="31787"/>
            <a:ext cx="74832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2021 European Risk Groupings are Modified by TCGA Class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BF8FB-D685-3424-D8D2-DC0300426152}"/>
              </a:ext>
            </a:extLst>
          </p:cNvPr>
          <p:cNvSpPr txBox="1"/>
          <p:nvPr/>
        </p:nvSpPr>
        <p:spPr>
          <a:xfrm>
            <a:off x="5403410" y="6589752"/>
            <a:ext cx="1385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33397713</a:t>
            </a:r>
          </a:p>
        </p:txBody>
      </p:sp>
    </p:spTree>
    <p:extLst>
      <p:ext uri="{BB962C8B-B14F-4D97-AF65-F5344CB8AC3E}">
        <p14:creationId xmlns:p14="http://schemas.microsoft.com/office/powerpoint/2010/main" val="211923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a stage&#10;&#10;Description automatically generated with medium confidence">
            <a:extLst>
              <a:ext uri="{FF2B5EF4-FFF2-40B4-BE49-F238E27FC236}">
                <a16:creationId xmlns:a16="http://schemas.microsoft.com/office/drawing/2014/main" id="{ECC8D36D-0978-E1E4-7299-587339B81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/>
          <a:stretch/>
        </p:blipFill>
        <p:spPr>
          <a:xfrm>
            <a:off x="1938788" y="667170"/>
            <a:ext cx="8144326" cy="591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EB118-B7B5-1FA3-982B-0E761540CE44}"/>
              </a:ext>
            </a:extLst>
          </p:cNvPr>
          <p:cNvSpPr txBox="1"/>
          <p:nvPr/>
        </p:nvSpPr>
        <p:spPr>
          <a:xfrm>
            <a:off x="3600206" y="24530"/>
            <a:ext cx="510588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Escalation of risk group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mutated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1674A9-6038-232B-4312-E82FBD79A241}"/>
              </a:ext>
            </a:extLst>
          </p:cNvPr>
          <p:cNvCxnSpPr>
            <a:cxnSpLocks/>
          </p:cNvCxnSpPr>
          <p:nvPr/>
        </p:nvCxnSpPr>
        <p:spPr>
          <a:xfrm>
            <a:off x="2728686" y="1030514"/>
            <a:ext cx="4238171" cy="1538515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2E7187-7936-1EB1-CD84-27498B4F723A}"/>
              </a:ext>
            </a:extLst>
          </p:cNvPr>
          <p:cNvCxnSpPr>
            <a:cxnSpLocks/>
          </p:cNvCxnSpPr>
          <p:nvPr/>
        </p:nvCxnSpPr>
        <p:spPr>
          <a:xfrm>
            <a:off x="3033486" y="1901371"/>
            <a:ext cx="4478484" cy="3041019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ECAC65-FA52-4C1E-0B5B-D01BB61CBF39}"/>
              </a:ext>
            </a:extLst>
          </p:cNvPr>
          <p:cNvCxnSpPr>
            <a:cxnSpLocks/>
          </p:cNvCxnSpPr>
          <p:nvPr/>
        </p:nvCxnSpPr>
        <p:spPr>
          <a:xfrm>
            <a:off x="2728686" y="1030514"/>
            <a:ext cx="5199972" cy="3819278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4BE8D8-FB43-BD97-81E6-7F7C6A254D3D}"/>
              </a:ext>
            </a:extLst>
          </p:cNvPr>
          <p:cNvCxnSpPr>
            <a:cxnSpLocks/>
          </p:cNvCxnSpPr>
          <p:nvPr/>
        </p:nvCxnSpPr>
        <p:spPr>
          <a:xfrm>
            <a:off x="3135086" y="3429000"/>
            <a:ext cx="3948620" cy="151339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7D08FD-6A6B-EDD0-1B9F-06A41434272D}"/>
              </a:ext>
            </a:extLst>
          </p:cNvPr>
          <p:cNvSpPr txBox="1"/>
          <p:nvPr/>
        </p:nvSpPr>
        <p:spPr>
          <a:xfrm>
            <a:off x="5403410" y="6589752"/>
            <a:ext cx="1385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33397713</a:t>
            </a:r>
          </a:p>
        </p:txBody>
      </p:sp>
    </p:spTree>
    <p:extLst>
      <p:ext uri="{BB962C8B-B14F-4D97-AF65-F5344CB8AC3E}">
        <p14:creationId xmlns:p14="http://schemas.microsoft.com/office/powerpoint/2010/main" val="20268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a stage&#10;&#10;Description automatically generated with medium confidence">
            <a:extLst>
              <a:ext uri="{FF2B5EF4-FFF2-40B4-BE49-F238E27FC236}">
                <a16:creationId xmlns:a16="http://schemas.microsoft.com/office/drawing/2014/main" id="{ECC8D36D-0978-E1E4-7299-587339B81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/>
          <a:stretch/>
        </p:blipFill>
        <p:spPr>
          <a:xfrm>
            <a:off x="1938788" y="667170"/>
            <a:ext cx="8144326" cy="591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EB118-B7B5-1FA3-982B-0E761540CE44}"/>
              </a:ext>
            </a:extLst>
          </p:cNvPr>
          <p:cNvSpPr txBox="1"/>
          <p:nvPr/>
        </p:nvSpPr>
        <p:spPr>
          <a:xfrm>
            <a:off x="4206252" y="24530"/>
            <a:ext cx="391485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De-escalation if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mutated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1674A9-6038-232B-4312-E82FBD79A241}"/>
              </a:ext>
            </a:extLst>
          </p:cNvPr>
          <p:cNvCxnSpPr>
            <a:cxnSpLocks/>
          </p:cNvCxnSpPr>
          <p:nvPr/>
        </p:nvCxnSpPr>
        <p:spPr>
          <a:xfrm flipV="1">
            <a:off x="3020992" y="983848"/>
            <a:ext cx="4375231" cy="752355"/>
          </a:xfrm>
          <a:prstGeom prst="straightConnector1">
            <a:avLst/>
          </a:prstGeom>
          <a:ln w="1301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2E7187-7936-1EB1-CD84-27498B4F723A}"/>
              </a:ext>
            </a:extLst>
          </p:cNvPr>
          <p:cNvCxnSpPr>
            <a:cxnSpLocks/>
          </p:cNvCxnSpPr>
          <p:nvPr/>
        </p:nvCxnSpPr>
        <p:spPr>
          <a:xfrm flipV="1">
            <a:off x="3368233" y="1238491"/>
            <a:ext cx="3553428" cy="2190509"/>
          </a:xfrm>
          <a:prstGeom prst="straightConnector1">
            <a:avLst/>
          </a:prstGeom>
          <a:ln w="1301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15CADF-A021-6766-7140-AF7402B3AB88}"/>
              </a:ext>
            </a:extLst>
          </p:cNvPr>
          <p:cNvCxnSpPr>
            <a:cxnSpLocks/>
          </p:cNvCxnSpPr>
          <p:nvPr/>
        </p:nvCxnSpPr>
        <p:spPr>
          <a:xfrm flipV="1">
            <a:off x="2511706" y="1134319"/>
            <a:ext cx="5023413" cy="3460830"/>
          </a:xfrm>
          <a:prstGeom prst="straightConnector1">
            <a:avLst/>
          </a:prstGeom>
          <a:ln w="1301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5C379F-655A-AA42-016C-9D4094EEB9F9}"/>
              </a:ext>
            </a:extLst>
          </p:cNvPr>
          <p:cNvSpPr txBox="1"/>
          <p:nvPr/>
        </p:nvSpPr>
        <p:spPr>
          <a:xfrm>
            <a:off x="5403410" y="6589752"/>
            <a:ext cx="1385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33397713</a:t>
            </a:r>
          </a:p>
        </p:txBody>
      </p:sp>
    </p:spTree>
    <p:extLst>
      <p:ext uri="{BB962C8B-B14F-4D97-AF65-F5344CB8AC3E}">
        <p14:creationId xmlns:p14="http://schemas.microsoft.com/office/powerpoint/2010/main" val="155538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41D906-BF28-41AC-B5B1-E2453DACDBFE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22DD3-DF06-DC13-D2D8-DE2F3B60470A}"/>
              </a:ext>
            </a:extLst>
          </p:cNvPr>
          <p:cNvSpPr txBox="1"/>
          <p:nvPr/>
        </p:nvSpPr>
        <p:spPr>
          <a:xfrm>
            <a:off x="3157080" y="647176"/>
            <a:ext cx="6261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Prospective Randomized Clinical Trials Underway</a:t>
            </a:r>
          </a:p>
        </p:txBody>
      </p:sp>
      <p:pic>
        <p:nvPicPr>
          <p:cNvPr id="7" name="Picture 6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82EE9356-FE2B-31CC-FA69-BE50BFB55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10210" b="16608"/>
          <a:stretch/>
        </p:blipFill>
        <p:spPr>
          <a:xfrm>
            <a:off x="4379233" y="1920907"/>
            <a:ext cx="7683541" cy="3756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214BB-3484-4516-EB80-339E9465B02B}"/>
              </a:ext>
            </a:extLst>
          </p:cNvPr>
          <p:cNvSpPr txBox="1"/>
          <p:nvPr/>
        </p:nvSpPr>
        <p:spPr>
          <a:xfrm>
            <a:off x="3647259" y="6581001"/>
            <a:ext cx="52814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5B61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 J </a:t>
            </a:r>
            <a:r>
              <a:rPr lang="en-US" sz="1200" b="0" i="0" dirty="0" err="1">
                <a:solidFill>
                  <a:srgbClr val="5B61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Gynecol</a:t>
            </a:r>
            <a:r>
              <a:rPr lang="en-US" sz="1200" b="0" i="0" dirty="0">
                <a:solidFill>
                  <a:srgbClr val="5B61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Cancer</a:t>
            </a:r>
            <a:r>
              <a:rPr lang="en-US" sz="1200" b="0" i="0" dirty="0">
                <a:solidFill>
                  <a:srgbClr val="0071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1200" b="0" i="0" dirty="0">
                <a:solidFill>
                  <a:srgbClr val="5B616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Dec 20;33(1):109-117. PMID: 36600534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7458C-B624-AB88-DF95-96A0F897FAB4}"/>
              </a:ext>
            </a:extLst>
          </p:cNvPr>
          <p:cNvSpPr txBox="1"/>
          <p:nvPr/>
        </p:nvSpPr>
        <p:spPr>
          <a:xfrm>
            <a:off x="221663" y="3077873"/>
            <a:ext cx="3733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Prospective randomized clinical trials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Arms based on TCGA category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Target 1,600 patients, results by 2028</a:t>
            </a:r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FAD8EF6-31EC-2E04-FD78-59F17B1D6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2" y="1920907"/>
            <a:ext cx="3776170" cy="9541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37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41D906-BF28-41AC-B5B1-E2453DACDBFE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22DD3-DF06-DC13-D2D8-DE2F3B60470A}"/>
              </a:ext>
            </a:extLst>
          </p:cNvPr>
          <p:cNvSpPr txBox="1"/>
          <p:nvPr/>
        </p:nvSpPr>
        <p:spPr>
          <a:xfrm>
            <a:off x="764693" y="895752"/>
            <a:ext cx="1104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What should be done today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in the interim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for pathological reporting endometrial cancer ?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AF97505-2903-DD69-32BD-C9562DF8D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600937"/>
              </p:ext>
            </p:extLst>
          </p:nvPr>
        </p:nvGraphicFramePr>
        <p:xfrm>
          <a:off x="1636663" y="1823314"/>
          <a:ext cx="9302675" cy="163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2675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</a:tblGrid>
              <a:tr h="540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Practical Questions for Daily Cases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Ø"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all endometrial cancers merit TCGA classification, or only a subset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Ø"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biomarkers should be used for TCGA classification ?</a:t>
                      </a:r>
                    </a:p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20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IHC, tumor sequencing ?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3653FB3-BF24-F14C-02F1-B93B625DCDDF}"/>
              </a:ext>
            </a:extLst>
          </p:cNvPr>
          <p:cNvGraphicFramePr>
            <a:graphicFrameLocks noGrp="1"/>
          </p:cNvGraphicFramePr>
          <p:nvPr/>
        </p:nvGraphicFramePr>
        <p:xfrm>
          <a:off x="1636663" y="4153321"/>
          <a:ext cx="9302675" cy="2125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2675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</a:tblGrid>
              <a:tr h="540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Competing Interests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Ø"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Laboratory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Ø"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Ø"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Complexity of workflow for ordering, interpreting, reporting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729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Ø"/>
                      </a:pP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Turn around time and patient care decision-making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52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00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91818-7EDF-D9D5-EA70-43936B7A214A}"/>
              </a:ext>
            </a:extLst>
          </p:cNvPr>
          <p:cNvSpPr txBox="1"/>
          <p:nvPr/>
        </p:nvSpPr>
        <p:spPr>
          <a:xfrm>
            <a:off x="6603537" y="1447808"/>
            <a:ext cx="467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spectrum of morphology/stage including high grade with extensive LVSI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F3E7A-C77E-F9A6-D817-F82C43CB6096}"/>
              </a:ext>
            </a:extLst>
          </p:cNvPr>
          <p:cNvCxnSpPr>
            <a:cxnSpLocks/>
          </p:cNvCxnSpPr>
          <p:nvPr/>
        </p:nvCxnSpPr>
        <p:spPr>
          <a:xfrm>
            <a:off x="5276335" y="1668162"/>
            <a:ext cx="1223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B7A7AA-34EB-CB74-F7CF-2C03591A3FA4}"/>
              </a:ext>
            </a:extLst>
          </p:cNvPr>
          <p:cNvCxnSpPr>
            <a:cxnSpLocks/>
          </p:cNvCxnSpPr>
          <p:nvPr/>
        </p:nvCxnSpPr>
        <p:spPr>
          <a:xfrm>
            <a:off x="5567868" y="2660823"/>
            <a:ext cx="93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D57176-11A5-0312-2DD8-DA0362C2061A}"/>
              </a:ext>
            </a:extLst>
          </p:cNvPr>
          <p:cNvSpPr txBox="1"/>
          <p:nvPr/>
        </p:nvSpPr>
        <p:spPr>
          <a:xfrm>
            <a:off x="6603537" y="2549718"/>
            <a:ext cx="53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Endometrioid, clear cell, undifferentiated types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054E0E-8E42-5BD3-5F53-9BC8815EF92D}"/>
              </a:ext>
            </a:extLst>
          </p:cNvPr>
          <p:cNvCxnSpPr>
            <a:cxnSpLocks/>
          </p:cNvCxnSpPr>
          <p:nvPr/>
        </p:nvCxnSpPr>
        <p:spPr>
          <a:xfrm>
            <a:off x="6305010" y="3429000"/>
            <a:ext cx="194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596151-01D7-FD20-1E72-638C42E3FDC6}"/>
              </a:ext>
            </a:extLst>
          </p:cNvPr>
          <p:cNvSpPr txBox="1"/>
          <p:nvPr/>
        </p:nvSpPr>
        <p:spPr>
          <a:xfrm>
            <a:off x="6603537" y="3237482"/>
            <a:ext cx="51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Serous, carcinosarcoma, g3 endometrioid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625B0-241B-5CBA-CA5C-78D06E31F4FD}"/>
              </a:ext>
            </a:extLst>
          </p:cNvPr>
          <p:cNvSpPr txBox="1"/>
          <p:nvPr/>
        </p:nvSpPr>
        <p:spPr>
          <a:xfrm>
            <a:off x="6603537" y="2168309"/>
            <a:ext cx="53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Endometrioid, clear cell, undifferentiated types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E70955-B642-FAE1-2350-F0AFFABBECA0}"/>
              </a:ext>
            </a:extLst>
          </p:cNvPr>
          <p:cNvCxnSpPr>
            <a:cxnSpLocks/>
          </p:cNvCxnSpPr>
          <p:nvPr/>
        </p:nvCxnSpPr>
        <p:spPr>
          <a:xfrm>
            <a:off x="6033761" y="2424457"/>
            <a:ext cx="4658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E09FBA-95C3-CBD7-0CAB-AC4943F03A74}"/>
              </a:ext>
            </a:extLst>
          </p:cNvPr>
          <p:cNvSpPr txBox="1"/>
          <p:nvPr/>
        </p:nvSpPr>
        <p:spPr>
          <a:xfrm>
            <a:off x="7328772" y="3971458"/>
            <a:ext cx="372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Imperfect correlation with TCGA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Insufficient to reliably predict TCGA class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A3875-27A7-F52A-E6AD-63D0F4510738}"/>
              </a:ext>
            </a:extLst>
          </p:cNvPr>
          <p:cNvSpPr txBox="1"/>
          <p:nvPr/>
        </p:nvSpPr>
        <p:spPr>
          <a:xfrm>
            <a:off x="2862389" y="570727"/>
            <a:ext cx="655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be used to define TCGA category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67686-9A10-4C7B-9576-1BCBEFAAA478}"/>
              </a:ext>
            </a:extLst>
          </p:cNvPr>
          <p:cNvSpPr txBox="1"/>
          <p:nvPr/>
        </p:nvSpPr>
        <p:spPr>
          <a:xfrm>
            <a:off x="5606492" y="1369705"/>
            <a:ext cx="8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E4EA5-63CE-6375-B093-AC297E4F1315}"/>
              </a:ext>
            </a:extLst>
          </p:cNvPr>
          <p:cNvSpPr txBox="1"/>
          <p:nvPr/>
        </p:nvSpPr>
        <p:spPr>
          <a:xfrm>
            <a:off x="5515820" y="1997398"/>
            <a:ext cx="101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CN-low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09A87-B34F-47BF-802F-0D3799E0A3B9}"/>
              </a:ext>
            </a:extLst>
          </p:cNvPr>
          <p:cNvSpPr txBox="1"/>
          <p:nvPr/>
        </p:nvSpPr>
        <p:spPr>
          <a:xfrm>
            <a:off x="5411562" y="2675580"/>
            <a:ext cx="136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MSI-High</a:t>
            </a:r>
            <a:endParaRPr lang="en-U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88346-749A-F03A-60C9-FB8DEF7CEB0C}"/>
              </a:ext>
            </a:extLst>
          </p:cNvPr>
          <p:cNvSpPr txBox="1"/>
          <p:nvPr/>
        </p:nvSpPr>
        <p:spPr>
          <a:xfrm>
            <a:off x="5473400" y="3493871"/>
            <a:ext cx="112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CN-high</a:t>
            </a:r>
          </a:p>
        </p:txBody>
      </p:sp>
    </p:spTree>
    <p:extLst>
      <p:ext uri="{BB962C8B-B14F-4D97-AF65-F5344CB8AC3E}">
        <p14:creationId xmlns:p14="http://schemas.microsoft.com/office/powerpoint/2010/main" val="76657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08E8E-1AFF-9730-D772-45AF8A7F65CD}"/>
              </a:ext>
            </a:extLst>
          </p:cNvPr>
          <p:cNvSpPr txBox="1"/>
          <p:nvPr/>
        </p:nvSpPr>
        <p:spPr>
          <a:xfrm>
            <a:off x="5124323" y="109665"/>
            <a:ext cx="19433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Outline of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E103-0D79-7576-9F69-894416985AA6}"/>
              </a:ext>
            </a:extLst>
          </p:cNvPr>
          <p:cNvSpPr txBox="1"/>
          <p:nvPr/>
        </p:nvSpPr>
        <p:spPr>
          <a:xfrm>
            <a:off x="787078" y="1145895"/>
            <a:ext cx="72844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Summary of TCGA Classification of Endometrial Cancer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Practical Issues in Assigning Molecular Classification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Emerging Health Care Inequity in Tumor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00104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04F206-5139-5EF1-5A5F-7E2ACAA0CF3E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30429-570F-B8B1-3E48-2371A3DC8A23}"/>
              </a:ext>
            </a:extLst>
          </p:cNvPr>
          <p:cNvSpPr txBox="1"/>
          <p:nvPr/>
        </p:nvSpPr>
        <p:spPr>
          <a:xfrm>
            <a:off x="381000" y="838200"/>
            <a:ext cx="60773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7.3% of endometrial cancers in TCGA study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mutation in exonuclease domain hotspots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Unexpected,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conflicting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clinico-pathologic features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541B45-2AC6-6074-28A5-E7385637B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31679"/>
              </p:ext>
            </p:extLst>
          </p:nvPr>
        </p:nvGraphicFramePr>
        <p:xfrm>
          <a:off x="1111170" y="3033842"/>
          <a:ext cx="4272683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72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survival of all TCGA categories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Younger age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body-mass-index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6C43C8-2854-CB05-729B-03C029CF8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279699"/>
              </p:ext>
            </p:extLst>
          </p:nvPr>
        </p:nvGraphicFramePr>
        <p:xfrm>
          <a:off x="6194277" y="3033842"/>
          <a:ext cx="4998442" cy="14630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4998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“High grade” morphology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Endometrioid-like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morphology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have aberrant p53 immunoexpression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LVSI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966AB598-9D66-DC97-5AF3-B782B9E5E4EB}"/>
              </a:ext>
            </a:extLst>
          </p:cNvPr>
          <p:cNvSpPr/>
          <p:nvPr/>
        </p:nvSpPr>
        <p:spPr>
          <a:xfrm>
            <a:off x="5424580" y="3414840"/>
            <a:ext cx="684276" cy="310277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77D180-C83B-304C-9E4A-5AC080DB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57" y="1135464"/>
            <a:ext cx="4507072" cy="5722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66192-D8CA-901C-DDCB-60F8B93D4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573" y="1135464"/>
            <a:ext cx="4475165" cy="5722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FEA293-8164-CEC5-6DC6-54A1A75E6EA8}"/>
              </a:ext>
            </a:extLst>
          </p:cNvPr>
          <p:cNvSpPr txBox="1"/>
          <p:nvPr/>
        </p:nvSpPr>
        <p:spPr>
          <a:xfrm>
            <a:off x="2250702" y="735354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Grade 1 Endometrioid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5F7A2-46CC-F3B3-AE78-F96082B89298}"/>
              </a:ext>
            </a:extLst>
          </p:cNvPr>
          <p:cNvSpPr txBox="1"/>
          <p:nvPr/>
        </p:nvSpPr>
        <p:spPr>
          <a:xfrm>
            <a:off x="7079617" y="735354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Grade 3 Endometrioid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E9F57-B820-634A-F3A2-88667DCF810B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</p:spTree>
    <p:extLst>
      <p:ext uri="{BB962C8B-B14F-4D97-AF65-F5344CB8AC3E}">
        <p14:creationId xmlns:p14="http://schemas.microsoft.com/office/powerpoint/2010/main" val="184429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657AF6-40AF-46F6-857A-2EFAE79E8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/>
          <a:stretch/>
        </p:blipFill>
        <p:spPr bwMode="auto">
          <a:xfrm rot="5400000">
            <a:off x="478264" y="1724937"/>
            <a:ext cx="5816278" cy="44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B0BB8-93FC-01A2-26F1-0196817642B8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67BC8-D541-4CC6-D577-F8064E522E06}"/>
              </a:ext>
            </a:extLst>
          </p:cNvPr>
          <p:cNvSpPr txBox="1"/>
          <p:nvPr/>
        </p:nvSpPr>
        <p:spPr>
          <a:xfrm>
            <a:off x="1996059" y="641612"/>
            <a:ext cx="8166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Ambiguous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histotype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Severe pleomorphism</a:t>
            </a:r>
            <a:endParaRPr lang="en-US" sz="2000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5646B4-6CA3-4301-9E44-5CBAE999C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" b="6393"/>
          <a:stretch/>
        </p:blipFill>
        <p:spPr bwMode="auto">
          <a:xfrm rot="5400000">
            <a:off x="5456921" y="1897708"/>
            <a:ext cx="5795006" cy="412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54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4AA2AD-B93C-B0ED-DFFA-88093E1B8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" b="8081"/>
          <a:stretch/>
        </p:blipFill>
        <p:spPr bwMode="auto">
          <a:xfrm>
            <a:off x="1855082" y="1177544"/>
            <a:ext cx="7973674" cy="568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68C26-94E9-46DF-4210-13232E700E14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A3A06-748C-F63E-0125-AFCF7F4ACC83}"/>
              </a:ext>
            </a:extLst>
          </p:cNvPr>
          <p:cNvSpPr txBox="1"/>
          <p:nvPr/>
        </p:nvSpPr>
        <p:spPr>
          <a:xfrm>
            <a:off x="4319454" y="642261"/>
            <a:ext cx="355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Tumor infiltrating lymphocytes</a:t>
            </a:r>
          </a:p>
        </p:txBody>
      </p:sp>
    </p:spTree>
    <p:extLst>
      <p:ext uri="{BB962C8B-B14F-4D97-AF65-F5344CB8AC3E}">
        <p14:creationId xmlns:p14="http://schemas.microsoft.com/office/powerpoint/2010/main" val="396550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FA5B81-386A-2316-F307-584941CA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336" y="1203104"/>
            <a:ext cx="4437330" cy="5553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F5995-2CF7-C115-8BE8-07473CF0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83" y="1217332"/>
            <a:ext cx="5592572" cy="38481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AC3282A-55F3-F59B-5A53-582D64F3C9B8}"/>
              </a:ext>
            </a:extLst>
          </p:cNvPr>
          <p:cNvSpPr/>
          <p:nvPr/>
        </p:nvSpPr>
        <p:spPr>
          <a:xfrm rot="5400000">
            <a:off x="8331540" y="3296010"/>
            <a:ext cx="2068795" cy="3117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3A03B-1DCA-2B4C-4961-C32F6959AC71}"/>
              </a:ext>
            </a:extLst>
          </p:cNvPr>
          <p:cNvSpPr txBox="1"/>
          <p:nvPr/>
        </p:nvSpPr>
        <p:spPr>
          <a:xfrm>
            <a:off x="4791075" y="557212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Deep Myoinvasion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C63B519-DABB-165C-9138-E78E63FE01BC}"/>
              </a:ext>
            </a:extLst>
          </p:cNvPr>
          <p:cNvSpPr/>
          <p:nvPr/>
        </p:nvSpPr>
        <p:spPr>
          <a:xfrm rot="5400000">
            <a:off x="1406865" y="2705459"/>
            <a:ext cx="716243" cy="31173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5D4A0-E480-CF12-C9CF-017710A8F0C6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</p:spTree>
    <p:extLst>
      <p:ext uri="{BB962C8B-B14F-4D97-AF65-F5344CB8AC3E}">
        <p14:creationId xmlns:p14="http://schemas.microsoft.com/office/powerpoint/2010/main" val="405335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D67864-A093-6B73-8655-94AFF2D71344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D6AAF-962C-AC6E-6ACD-13BFE51C97F8}"/>
              </a:ext>
            </a:extLst>
          </p:cNvPr>
          <p:cNvSpPr txBox="1"/>
          <p:nvPr/>
        </p:nvSpPr>
        <p:spPr>
          <a:xfrm>
            <a:off x="4019885" y="614362"/>
            <a:ext cx="415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Lymphovascular Space Invasion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1CF82-8CDE-13FA-B3C1-C6D6D1044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1"/>
          <a:stretch/>
        </p:blipFill>
        <p:spPr>
          <a:xfrm>
            <a:off x="6296024" y="1191164"/>
            <a:ext cx="5139065" cy="5628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4CEE2-B411-454D-7AAC-B67D213B5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72"/>
          <a:stretch/>
        </p:blipFill>
        <p:spPr>
          <a:xfrm>
            <a:off x="995032" y="1191164"/>
            <a:ext cx="5139065" cy="5628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367F2-0C85-F1FF-2F64-0BA2620E576B}"/>
              </a:ext>
            </a:extLst>
          </p:cNvPr>
          <p:cNvSpPr txBox="1"/>
          <p:nvPr/>
        </p:nvSpPr>
        <p:spPr>
          <a:xfrm>
            <a:off x="8466247" y="1191164"/>
            <a:ext cx="7986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D240</a:t>
            </a:r>
          </a:p>
        </p:txBody>
      </p:sp>
    </p:spTree>
    <p:extLst>
      <p:ext uri="{BB962C8B-B14F-4D97-AF65-F5344CB8AC3E}">
        <p14:creationId xmlns:p14="http://schemas.microsoft.com/office/powerpoint/2010/main" val="1224233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61D9B5-20B5-8638-6ED8-10A198D581B5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6B5D1-270D-2F1C-348F-F0C8D90E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3"/>
          <a:stretch/>
        </p:blipFill>
        <p:spPr>
          <a:xfrm rot="10800000">
            <a:off x="1652204" y="1087948"/>
            <a:ext cx="8377622" cy="5770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A52E81-28CF-05E4-5E6A-AD19A82669D5}"/>
              </a:ext>
            </a:extLst>
          </p:cNvPr>
          <p:cNvSpPr txBox="1"/>
          <p:nvPr/>
        </p:nvSpPr>
        <p:spPr>
          <a:xfrm>
            <a:off x="4019885" y="614362"/>
            <a:ext cx="415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Lymphovascular Space Invasion</a:t>
            </a:r>
          </a:p>
        </p:txBody>
      </p:sp>
    </p:spTree>
    <p:extLst>
      <p:ext uri="{BB962C8B-B14F-4D97-AF65-F5344CB8AC3E}">
        <p14:creationId xmlns:p14="http://schemas.microsoft.com/office/powerpoint/2010/main" val="709500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85981F-5AC7-7F04-56E2-CACC0D11FDFE}"/>
              </a:ext>
            </a:extLst>
          </p:cNvPr>
          <p:cNvSpPr/>
          <p:nvPr/>
        </p:nvSpPr>
        <p:spPr>
          <a:xfrm>
            <a:off x="7487856" y="3175084"/>
            <a:ext cx="33441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Gool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Cancer Res. 2018;24:3197-3203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3C36B-344C-5399-020F-3D47310D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1" y="1452424"/>
            <a:ext cx="4862801" cy="395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DEE3D-BCC5-E390-E69F-5AE5AACAC6CB}"/>
              </a:ext>
            </a:extLst>
          </p:cNvPr>
          <p:cNvSpPr txBox="1"/>
          <p:nvPr/>
        </p:nvSpPr>
        <p:spPr>
          <a:xfrm>
            <a:off x="3688930" y="786498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Better survival for POLE mutated cancers.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6534F-6B02-5375-4314-F7EDA82BA0A3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2D2BF-BCA1-ACB0-F6D2-64906685162A}"/>
              </a:ext>
            </a:extLst>
          </p:cNvPr>
          <p:cNvSpPr txBox="1"/>
          <p:nvPr/>
        </p:nvSpPr>
        <p:spPr>
          <a:xfrm>
            <a:off x="7020046" y="2609186"/>
            <a:ext cx="410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Prospective PORTEC-1 trial observational arm (no adjuvant therapy).</a:t>
            </a:r>
          </a:p>
        </p:txBody>
      </p:sp>
    </p:spTree>
    <p:extLst>
      <p:ext uri="{BB962C8B-B14F-4D97-AF65-F5344CB8AC3E}">
        <p14:creationId xmlns:p14="http://schemas.microsoft.com/office/powerpoint/2010/main" val="4186569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22863-607F-BFFE-8C69-91490141305F}"/>
              </a:ext>
            </a:extLst>
          </p:cNvPr>
          <p:cNvSpPr/>
          <p:nvPr/>
        </p:nvSpPr>
        <p:spPr>
          <a:xfrm>
            <a:off x="4749126" y="6187083"/>
            <a:ext cx="34083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Gool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Canc. Res. 2015; 21: 3347-3355.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Howitt et al. JAMA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2015; 1: 1319-1323</a:t>
            </a:r>
          </a:p>
          <a:p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Eggink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Oncoimm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2016; 6: e1264565.</a:t>
            </a:r>
          </a:p>
          <a:p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Bellone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al. Gynecol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2017; 144: 146-152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B2E6E-69D1-EFDF-A8BE-FC7EF819B2E6}"/>
              </a:ext>
            </a:extLst>
          </p:cNvPr>
          <p:cNvSpPr txBox="1"/>
          <p:nvPr/>
        </p:nvSpPr>
        <p:spPr>
          <a:xfrm>
            <a:off x="4695287" y="670917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Reason for better survival ?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F51B8-1E2A-E651-3E36-9742B078CC90}"/>
              </a:ext>
            </a:extLst>
          </p:cNvPr>
          <p:cNvSpPr txBox="1"/>
          <p:nvPr/>
        </p:nvSpPr>
        <p:spPr>
          <a:xfrm>
            <a:off x="460322" y="1729451"/>
            <a:ext cx="68275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Currently not well understood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be related to tumor immunogenicity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Early data suggests higher rates of: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	Tumor infiltrating lymphocytes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	PD-1 and PD-L1 immunoexpression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 Role for immune modulator therapy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9E6BD-7814-D9E1-6016-C9FB7F275194}"/>
              </a:ext>
            </a:extLst>
          </p:cNvPr>
          <p:cNvSpPr txBox="1"/>
          <p:nvPr/>
        </p:nvSpPr>
        <p:spPr>
          <a:xfrm>
            <a:off x="3874077" y="76200"/>
            <a:ext cx="44438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mutated Endometrial Cancer</a:t>
            </a:r>
          </a:p>
        </p:txBody>
      </p:sp>
    </p:spTree>
    <p:extLst>
      <p:ext uri="{BB962C8B-B14F-4D97-AF65-F5344CB8AC3E}">
        <p14:creationId xmlns:p14="http://schemas.microsoft.com/office/powerpoint/2010/main" val="1078726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9BFF81-BEE3-998D-8901-CBFF327AA18B}"/>
              </a:ext>
            </a:extLst>
          </p:cNvPr>
          <p:cNvSpPr txBox="1"/>
          <p:nvPr/>
        </p:nvSpPr>
        <p:spPr>
          <a:xfrm>
            <a:off x="2329641" y="84542"/>
            <a:ext cx="768511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Microsatellite Instability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Hypermutated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Endometrial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EB620-47CD-41F7-20EA-7523A04A1101}"/>
              </a:ext>
            </a:extLst>
          </p:cNvPr>
          <p:cNvSpPr txBox="1"/>
          <p:nvPr/>
        </p:nvSpPr>
        <p:spPr>
          <a:xfrm>
            <a:off x="381000" y="838200"/>
            <a:ext cx="51838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28% of endometrial cancers in TCGA study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Clinico-pathologic features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57C714-DAC5-B528-FAF6-CD23B2366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54636"/>
              </p:ext>
            </p:extLst>
          </p:nvPr>
        </p:nvGraphicFramePr>
        <p:xfrm>
          <a:off x="1447800" y="1905000"/>
          <a:ext cx="3727709" cy="1341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27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long term behavior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 of all endometrioid carcinomas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 of all serous carcinomas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other distinct features*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3914D85-934F-4F1E-210F-72919F145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331760"/>
              </p:ext>
            </p:extLst>
          </p:nvPr>
        </p:nvGraphicFramePr>
        <p:xfrm>
          <a:off x="5785415" y="2863155"/>
          <a:ext cx="6025585" cy="2468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2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Predicting MMR-deficiency</a:t>
                      </a:r>
                    </a:p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(not fully sensitive or specific)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Tumor-infiltrating lymphocytes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Peri-tumoral lymphocytes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Undifferentiated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tumor morphology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Concurrent ovarian endometrioid/clear cell carcinoma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uterine segment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origin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4FB51A2-8F67-2288-7AD5-84E23EC90544}"/>
              </a:ext>
            </a:extLst>
          </p:cNvPr>
          <p:cNvSpPr txBox="1"/>
          <p:nvPr/>
        </p:nvSpPr>
        <p:spPr>
          <a:xfrm>
            <a:off x="7734783" y="5451827"/>
            <a:ext cx="19639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Bartosch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et al. Pathology. 2018; 50: 222-237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07F96F-68B2-B526-6B79-928A97F38AF1}"/>
              </a:ext>
            </a:extLst>
          </p:cNvPr>
          <p:cNvCxnSpPr>
            <a:cxnSpLocks/>
          </p:cNvCxnSpPr>
          <p:nvPr/>
        </p:nvCxnSpPr>
        <p:spPr>
          <a:xfrm>
            <a:off x="5175509" y="3100357"/>
            <a:ext cx="528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34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7A413-9EB9-A085-C685-85A4D2B0D81B}"/>
              </a:ext>
            </a:extLst>
          </p:cNvPr>
          <p:cNvSpPr txBox="1"/>
          <p:nvPr/>
        </p:nvSpPr>
        <p:spPr>
          <a:xfrm>
            <a:off x="1839103" y="51792"/>
            <a:ext cx="866333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Traditional  Approach to Pathologic Reporting of Endometrial Cancer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CC13B8-0292-06BB-9C92-0310836D4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4356"/>
              </p:ext>
            </p:extLst>
          </p:nvPr>
        </p:nvGraphicFramePr>
        <p:xfrm>
          <a:off x="3386602" y="1378365"/>
          <a:ext cx="556833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8335">
                  <a:extLst>
                    <a:ext uri="{9D8B030D-6E8A-4147-A177-3AD203B41FA5}">
                      <a16:colId xmlns:a16="http://schemas.microsoft.com/office/drawing/2014/main" val="3821570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Objectives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67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 Estimate prognosis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35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 Refine adjuvant therapy decisions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21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 Assess risk for genetic syndromes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8989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07F0C7B-FDD5-595A-FB38-AAD0629FF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06"/>
          <a:stretch/>
        </p:blipFill>
        <p:spPr>
          <a:xfrm>
            <a:off x="3399396" y="3814916"/>
            <a:ext cx="5555541" cy="26912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0795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C33433-B1B5-9698-50C7-F81DB1900151}"/>
              </a:ext>
            </a:extLst>
          </p:cNvPr>
          <p:cNvSpPr txBox="1"/>
          <p:nvPr/>
        </p:nvSpPr>
        <p:spPr>
          <a:xfrm>
            <a:off x="2959500" y="98745"/>
            <a:ext cx="627299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Copy Number Alteration-High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8562F-B093-8DB5-24ED-E8CD584CCAE5}"/>
              </a:ext>
            </a:extLst>
          </p:cNvPr>
          <p:cNvSpPr txBox="1"/>
          <p:nvPr/>
        </p:nvSpPr>
        <p:spPr>
          <a:xfrm>
            <a:off x="381000" y="838200"/>
            <a:ext cx="5183855" cy="10618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26% of endometrial cancers in TCGA study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Clinico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-pathologic features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DF2B12-90CA-E57A-A266-5E5DC59D3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053942"/>
              </p:ext>
            </p:extLst>
          </p:nvPr>
        </p:nvGraphicFramePr>
        <p:xfrm>
          <a:off x="2061235" y="2140386"/>
          <a:ext cx="5257800" cy="2346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Worst survival of all TCGA categories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were 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serous carcinoma or mixed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94% of all serous carcinomas 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62% of all mixed carcinomas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24% of grade 3 endometrioid carcinomas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mutation in 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ERBB2 (HER2) amplification in 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894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DA7860-5B05-FCDE-16FC-396905E2C27C}"/>
              </a:ext>
            </a:extLst>
          </p:cNvPr>
          <p:cNvSpPr txBox="1"/>
          <p:nvPr/>
        </p:nvSpPr>
        <p:spPr>
          <a:xfrm>
            <a:off x="2988354" y="84393"/>
            <a:ext cx="621529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Copy Number Alteration-Low Endometrial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8DB1D-FCBB-53D0-D776-E5C45751BF94}"/>
              </a:ext>
            </a:extLst>
          </p:cNvPr>
          <p:cNvSpPr txBox="1"/>
          <p:nvPr/>
        </p:nvSpPr>
        <p:spPr>
          <a:xfrm>
            <a:off x="381000" y="838200"/>
            <a:ext cx="5183855" cy="12834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39% of endometrial cancers in TCGA study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Definition of “exclusion”: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Clinico-pathologic features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2FDE8A-0F39-3F3C-399A-852D8A0E5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21645"/>
              </p:ext>
            </p:extLst>
          </p:nvPr>
        </p:nvGraphicFramePr>
        <p:xfrm>
          <a:off x="2362200" y="2209800"/>
          <a:ext cx="3429000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POLE mutation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Microsatellite 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CNA-high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70E60BB-3150-FF01-7105-A83871284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70649"/>
              </p:ext>
            </p:extLst>
          </p:nvPr>
        </p:nvGraphicFramePr>
        <p:xfrm>
          <a:off x="2362200" y="4114800"/>
          <a:ext cx="3505200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survival 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endometrioid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carcinoma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Wide range of grade, stage, LVSI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11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93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363DB-0D0F-8E7B-EFA6-CD36FC21B1B9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31E70-0736-D91D-5B28-E2607A126012}"/>
              </a:ext>
            </a:extLst>
          </p:cNvPr>
          <p:cNvSpPr txBox="1"/>
          <p:nvPr/>
        </p:nvSpPr>
        <p:spPr>
          <a:xfrm>
            <a:off x="3763758" y="659757"/>
            <a:ext cx="466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Does Morphology Predict TCGA Category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A092E-A345-4F70-E75C-136464E03327}"/>
              </a:ext>
            </a:extLst>
          </p:cNvPr>
          <p:cNvSpPr txBox="1"/>
          <p:nvPr/>
        </p:nvSpPr>
        <p:spPr>
          <a:xfrm>
            <a:off x="2004975" y="1794076"/>
            <a:ext cx="850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with any accuracy, other than that most serous carcinomas are CN-high</a:t>
            </a:r>
          </a:p>
        </p:txBody>
      </p:sp>
    </p:spTree>
    <p:extLst>
      <p:ext uri="{BB962C8B-B14F-4D97-AF65-F5344CB8AC3E}">
        <p14:creationId xmlns:p14="http://schemas.microsoft.com/office/powerpoint/2010/main" val="405279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91818-7EDF-D9D5-EA70-43936B7A214A}"/>
              </a:ext>
            </a:extLst>
          </p:cNvPr>
          <p:cNvSpPr txBox="1"/>
          <p:nvPr/>
        </p:nvSpPr>
        <p:spPr>
          <a:xfrm>
            <a:off x="6791187" y="1446410"/>
            <a:ext cx="275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No: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molecular test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F3E7A-C77E-F9A6-D817-F82C43CB6096}"/>
              </a:ext>
            </a:extLst>
          </p:cNvPr>
          <p:cNvCxnSpPr>
            <a:cxnSpLocks/>
          </p:cNvCxnSpPr>
          <p:nvPr/>
        </p:nvCxnSpPr>
        <p:spPr>
          <a:xfrm>
            <a:off x="5276335" y="1668162"/>
            <a:ext cx="1223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B7A7AA-34EB-CB74-F7CF-2C03591A3FA4}"/>
              </a:ext>
            </a:extLst>
          </p:cNvPr>
          <p:cNvCxnSpPr>
            <a:cxnSpLocks/>
          </p:cNvCxnSpPr>
          <p:nvPr/>
        </p:nvCxnSpPr>
        <p:spPr>
          <a:xfrm>
            <a:off x="5567868" y="2660823"/>
            <a:ext cx="93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D57176-11A5-0312-2DD8-DA0362C2061A}"/>
              </a:ext>
            </a:extLst>
          </p:cNvPr>
          <p:cNvSpPr txBox="1"/>
          <p:nvPr/>
        </p:nvSpPr>
        <p:spPr>
          <a:xfrm>
            <a:off x="6791187" y="2596377"/>
            <a:ext cx="371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Yes: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mismatch repair protein IHC</a:t>
            </a:r>
            <a:endParaRPr lang="en-US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054E0E-8E42-5BD3-5F53-9BC8815EF92D}"/>
              </a:ext>
            </a:extLst>
          </p:cNvPr>
          <p:cNvCxnSpPr>
            <a:cxnSpLocks/>
          </p:cNvCxnSpPr>
          <p:nvPr/>
        </p:nvCxnSpPr>
        <p:spPr>
          <a:xfrm>
            <a:off x="6305010" y="3429000"/>
            <a:ext cx="194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8625B0-241B-5CBA-CA5C-78D06E31F4FD}"/>
              </a:ext>
            </a:extLst>
          </p:cNvPr>
          <p:cNvSpPr txBox="1"/>
          <p:nvPr/>
        </p:nvSpPr>
        <p:spPr>
          <a:xfrm>
            <a:off x="6791187" y="2205836"/>
            <a:ext cx="400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of exclusion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E70955-B642-FAE1-2350-F0AFFABBECA0}"/>
              </a:ext>
            </a:extLst>
          </p:cNvPr>
          <p:cNvCxnSpPr>
            <a:cxnSpLocks/>
          </p:cNvCxnSpPr>
          <p:nvPr/>
        </p:nvCxnSpPr>
        <p:spPr>
          <a:xfrm>
            <a:off x="6033761" y="2424457"/>
            <a:ext cx="4658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5A3875-27A7-F52A-E6AD-63D0F4510738}"/>
              </a:ext>
            </a:extLst>
          </p:cNvPr>
          <p:cNvSpPr txBox="1"/>
          <p:nvPr/>
        </p:nvSpPr>
        <p:spPr>
          <a:xfrm>
            <a:off x="2248236" y="530352"/>
            <a:ext cx="7895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Immunohistochemistry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be used to define TCGA category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67686-9A10-4C7B-9576-1BCBEFAAA478}"/>
              </a:ext>
            </a:extLst>
          </p:cNvPr>
          <p:cNvSpPr txBox="1"/>
          <p:nvPr/>
        </p:nvSpPr>
        <p:spPr>
          <a:xfrm>
            <a:off x="5606492" y="1369705"/>
            <a:ext cx="8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E4EA5-63CE-6375-B093-AC297E4F1315}"/>
              </a:ext>
            </a:extLst>
          </p:cNvPr>
          <p:cNvSpPr txBox="1"/>
          <p:nvPr/>
        </p:nvSpPr>
        <p:spPr>
          <a:xfrm>
            <a:off x="5515820" y="1997398"/>
            <a:ext cx="101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CN-low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09A87-B34F-47BF-802F-0D3799E0A3B9}"/>
              </a:ext>
            </a:extLst>
          </p:cNvPr>
          <p:cNvSpPr txBox="1"/>
          <p:nvPr/>
        </p:nvSpPr>
        <p:spPr>
          <a:xfrm>
            <a:off x="5411562" y="2675580"/>
            <a:ext cx="136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MSI-High</a:t>
            </a:r>
            <a:endParaRPr lang="en-U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88346-749A-F03A-60C9-FB8DEF7CEB0C}"/>
              </a:ext>
            </a:extLst>
          </p:cNvPr>
          <p:cNvSpPr txBox="1"/>
          <p:nvPr/>
        </p:nvSpPr>
        <p:spPr>
          <a:xfrm>
            <a:off x="5473400" y="3493871"/>
            <a:ext cx="112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CN-high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4113A-E7A3-DF89-A57E-8F9A2FB598ED}"/>
              </a:ext>
            </a:extLst>
          </p:cNvPr>
          <p:cNvSpPr txBox="1"/>
          <p:nvPr/>
        </p:nvSpPr>
        <p:spPr>
          <a:xfrm>
            <a:off x="6791187" y="3244334"/>
            <a:ext cx="493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 IHC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Caveats: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CN-high have </a:t>
            </a:r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can occur in </a:t>
            </a:r>
            <a:r>
              <a:rPr lang="en-US" sz="12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 </a:t>
            </a:r>
            <a:r>
              <a:rPr lang="en-US"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MSI-high</a:t>
            </a:r>
            <a:endParaRPr lang="en-US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96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91818-7EDF-D9D5-EA70-43936B7A214A}"/>
              </a:ext>
            </a:extLst>
          </p:cNvPr>
          <p:cNvSpPr txBox="1"/>
          <p:nvPr/>
        </p:nvSpPr>
        <p:spPr>
          <a:xfrm>
            <a:off x="6791186" y="1446410"/>
            <a:ext cx="471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result in </a:t>
            </a:r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F3E7A-C77E-F9A6-D817-F82C43CB6096}"/>
              </a:ext>
            </a:extLst>
          </p:cNvPr>
          <p:cNvCxnSpPr>
            <a:cxnSpLocks/>
          </p:cNvCxnSpPr>
          <p:nvPr/>
        </p:nvCxnSpPr>
        <p:spPr>
          <a:xfrm>
            <a:off x="5276335" y="1668162"/>
            <a:ext cx="1223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B7A7AA-34EB-CB74-F7CF-2C03591A3FA4}"/>
              </a:ext>
            </a:extLst>
          </p:cNvPr>
          <p:cNvCxnSpPr>
            <a:cxnSpLocks/>
          </p:cNvCxnSpPr>
          <p:nvPr/>
        </p:nvCxnSpPr>
        <p:spPr>
          <a:xfrm>
            <a:off x="5567868" y="2660823"/>
            <a:ext cx="93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D57176-11A5-0312-2DD8-DA0362C2061A}"/>
              </a:ext>
            </a:extLst>
          </p:cNvPr>
          <p:cNvSpPr txBox="1"/>
          <p:nvPr/>
        </p:nvSpPr>
        <p:spPr>
          <a:xfrm>
            <a:off x="6791187" y="2596377"/>
            <a:ext cx="371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result in </a:t>
            </a:r>
            <a:r>
              <a:rPr lang="en-US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054E0E-8E42-5BD3-5F53-9BC8815EF92D}"/>
              </a:ext>
            </a:extLst>
          </p:cNvPr>
          <p:cNvCxnSpPr>
            <a:cxnSpLocks/>
          </p:cNvCxnSpPr>
          <p:nvPr/>
        </p:nvCxnSpPr>
        <p:spPr>
          <a:xfrm>
            <a:off x="6305010" y="3429000"/>
            <a:ext cx="194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E70955-B642-FAE1-2350-F0AFFABBECA0}"/>
              </a:ext>
            </a:extLst>
          </p:cNvPr>
          <p:cNvCxnSpPr>
            <a:cxnSpLocks/>
          </p:cNvCxnSpPr>
          <p:nvPr/>
        </p:nvCxnSpPr>
        <p:spPr>
          <a:xfrm>
            <a:off x="6033761" y="2424457"/>
            <a:ext cx="4658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5A3875-27A7-F52A-E6AD-63D0F4510738}"/>
              </a:ext>
            </a:extLst>
          </p:cNvPr>
          <p:cNvSpPr txBox="1"/>
          <p:nvPr/>
        </p:nvSpPr>
        <p:spPr>
          <a:xfrm>
            <a:off x="1544169" y="550881"/>
            <a:ext cx="9256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be a “passenger effect”,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not linked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adverse outcome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67686-9A10-4C7B-9576-1BCBEFAAA478}"/>
              </a:ext>
            </a:extLst>
          </p:cNvPr>
          <p:cNvSpPr txBox="1"/>
          <p:nvPr/>
        </p:nvSpPr>
        <p:spPr>
          <a:xfrm>
            <a:off x="5606492" y="1369705"/>
            <a:ext cx="8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E4EA5-63CE-6375-B093-AC297E4F1315}"/>
              </a:ext>
            </a:extLst>
          </p:cNvPr>
          <p:cNvSpPr txBox="1"/>
          <p:nvPr/>
        </p:nvSpPr>
        <p:spPr>
          <a:xfrm>
            <a:off x="5515820" y="1997398"/>
            <a:ext cx="101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CN-low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09A87-B34F-47BF-802F-0D3799E0A3B9}"/>
              </a:ext>
            </a:extLst>
          </p:cNvPr>
          <p:cNvSpPr txBox="1"/>
          <p:nvPr/>
        </p:nvSpPr>
        <p:spPr>
          <a:xfrm>
            <a:off x="5411562" y="2675580"/>
            <a:ext cx="136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MSI-High</a:t>
            </a:r>
            <a:endParaRPr lang="en-U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88346-749A-F03A-60C9-FB8DEF7CEB0C}"/>
              </a:ext>
            </a:extLst>
          </p:cNvPr>
          <p:cNvSpPr txBox="1"/>
          <p:nvPr/>
        </p:nvSpPr>
        <p:spPr>
          <a:xfrm>
            <a:off x="5473400" y="3493871"/>
            <a:ext cx="112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CN-high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5EF47-A9EF-2A02-827C-EFB8EBA0D6E6}"/>
              </a:ext>
            </a:extLst>
          </p:cNvPr>
          <p:cNvSpPr txBox="1"/>
          <p:nvPr/>
        </p:nvSpPr>
        <p:spPr>
          <a:xfrm>
            <a:off x="8397714" y="6450294"/>
            <a:ext cx="1838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35752743</a:t>
            </a:r>
          </a:p>
        </p:txBody>
      </p:sp>
    </p:spTree>
    <p:extLst>
      <p:ext uri="{BB962C8B-B14F-4D97-AF65-F5344CB8AC3E}">
        <p14:creationId xmlns:p14="http://schemas.microsoft.com/office/powerpoint/2010/main" val="2086682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5866911" y="6581001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 31829447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58DA1-41A6-D20B-DAF7-676EA6E6E348}"/>
              </a:ext>
            </a:extLst>
          </p:cNvPr>
          <p:cNvSpPr txBox="1"/>
          <p:nvPr/>
        </p:nvSpPr>
        <p:spPr>
          <a:xfrm>
            <a:off x="3011724" y="706148"/>
            <a:ext cx="6316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Tumors with Multiple Classifiers:  How to Categorize ?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11594B3D-3A1C-F0F0-1135-0BCC59412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938702"/>
              </p:ext>
            </p:extLst>
          </p:nvPr>
        </p:nvGraphicFramePr>
        <p:xfrm>
          <a:off x="1003961" y="1631338"/>
          <a:ext cx="10602097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96065">
                  <a:extLst>
                    <a:ext uri="{9D8B030D-6E8A-4147-A177-3AD203B41FA5}">
                      <a16:colId xmlns:a16="http://schemas.microsoft.com/office/drawing/2014/main" val="420027726"/>
                    </a:ext>
                  </a:extLst>
                </a:gridCol>
                <a:gridCol w="2792627">
                  <a:extLst>
                    <a:ext uri="{9D8B030D-6E8A-4147-A177-3AD203B41FA5}">
                      <a16:colId xmlns:a16="http://schemas.microsoft.com/office/drawing/2014/main" val="1072453542"/>
                    </a:ext>
                  </a:extLst>
                </a:gridCol>
                <a:gridCol w="5313405">
                  <a:extLst>
                    <a:ext uri="{9D8B030D-6E8A-4147-A177-3AD203B41FA5}">
                      <a16:colId xmlns:a16="http://schemas.microsoft.com/office/drawing/2014/main" val="1617429539"/>
                    </a:ext>
                  </a:extLst>
                </a:gridCol>
              </a:tblGrid>
              <a:tr h="233199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 </a:t>
                      </a:r>
                      <a:r>
                        <a:rPr lang="en-US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Concurrent 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Assignment of Molecular Category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411561"/>
                  </a:ext>
                </a:extLst>
              </a:tr>
              <a:tr h="233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Number-High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Number-High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614530"/>
                  </a:ext>
                </a:extLst>
              </a:tr>
              <a:tr h="233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 / </a:t>
                      </a:r>
                      <a:r>
                        <a:rPr lang="en-US" b="1" dirty="0" err="1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Ultramutated</a:t>
                      </a:r>
                      <a:endParaRPr lang="en-US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273162"/>
                  </a:ext>
                </a:extLst>
              </a:tr>
              <a:tr h="233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Microsatellite Unstable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Microsatellite Unstable / Hypermutated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83553"/>
                  </a:ext>
                </a:extLst>
              </a:tr>
              <a:tr h="233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CB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Number-Low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Unclear:  </a:t>
                      </a:r>
                      <a:r>
                        <a:rPr lang="en-US" b="1" dirty="0">
                          <a:solidFill>
                            <a:srgbClr val="FCB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Copy Number-Low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634376"/>
                  </a:ext>
                </a:extLst>
              </a:tr>
            </a:tbl>
          </a:graphicData>
        </a:graphic>
      </p:graphicFrame>
      <p:pic>
        <p:nvPicPr>
          <p:cNvPr id="11" name="Picture 10" descr="A screenshot of a library&#10;&#10;Description automatically generated">
            <a:extLst>
              <a:ext uri="{FF2B5EF4-FFF2-40B4-BE49-F238E27FC236}">
                <a16:creationId xmlns:a16="http://schemas.microsoft.com/office/drawing/2014/main" id="{1000B272-B59D-B4F4-4C14-6A7E4B57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7" y="4825191"/>
            <a:ext cx="4994189" cy="162033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3E2376-0B11-5D8C-4E66-9A24DC1D0BC9}"/>
              </a:ext>
            </a:extLst>
          </p:cNvPr>
          <p:cNvSpPr txBox="1"/>
          <p:nvPr/>
        </p:nvSpPr>
        <p:spPr>
          <a:xfrm>
            <a:off x="384629" y="5123586"/>
            <a:ext cx="3507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Recommendations based on this outcome study PMID 31829447 </a:t>
            </a:r>
          </a:p>
          <a:p>
            <a:pPr algn="l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Endorsed by European consensus guidelines PMID: 33397713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E69937-EC65-DF6B-FC0B-3F31BCDF40A3}"/>
              </a:ext>
            </a:extLst>
          </p:cNvPr>
          <p:cNvSpPr txBox="1"/>
          <p:nvPr/>
        </p:nvSpPr>
        <p:spPr>
          <a:xfrm>
            <a:off x="7083264" y="6581001"/>
            <a:ext cx="1838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35752743</a:t>
            </a:r>
          </a:p>
        </p:txBody>
      </p:sp>
    </p:spTree>
    <p:extLst>
      <p:ext uri="{BB962C8B-B14F-4D97-AF65-F5344CB8AC3E}">
        <p14:creationId xmlns:p14="http://schemas.microsoft.com/office/powerpoint/2010/main" val="2702643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08E8E-1AFF-9730-D772-45AF8A7F65CD}"/>
              </a:ext>
            </a:extLst>
          </p:cNvPr>
          <p:cNvSpPr txBox="1"/>
          <p:nvPr/>
        </p:nvSpPr>
        <p:spPr>
          <a:xfrm>
            <a:off x="5124323" y="109665"/>
            <a:ext cx="19433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Outline of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E103-0D79-7576-9F69-894416985AA6}"/>
              </a:ext>
            </a:extLst>
          </p:cNvPr>
          <p:cNvSpPr txBox="1"/>
          <p:nvPr/>
        </p:nvSpPr>
        <p:spPr>
          <a:xfrm>
            <a:off x="787078" y="1145895"/>
            <a:ext cx="72844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TCGA Classification of Endometrial Cancer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Practical Issues in Assigning Molecular Classification</a:t>
            </a:r>
          </a:p>
          <a:p>
            <a:pPr algn="l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C27AEB4-5F9B-AA5A-E320-44C82C47E503}"/>
              </a:ext>
            </a:extLst>
          </p:cNvPr>
          <p:cNvSpPr/>
          <p:nvPr/>
        </p:nvSpPr>
        <p:spPr>
          <a:xfrm>
            <a:off x="509286" y="1724628"/>
            <a:ext cx="555584" cy="4737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39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58DA1-41A6-D20B-DAF7-676EA6E6E348}"/>
              </a:ext>
            </a:extLst>
          </p:cNvPr>
          <p:cNvSpPr txBox="1"/>
          <p:nvPr/>
        </p:nvSpPr>
        <p:spPr>
          <a:xfrm>
            <a:off x="7328772" y="924097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Surrogate Biomarkers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91818-7EDF-D9D5-EA70-43936B7A214A}"/>
              </a:ext>
            </a:extLst>
          </p:cNvPr>
          <p:cNvSpPr txBox="1"/>
          <p:nvPr/>
        </p:nvSpPr>
        <p:spPr>
          <a:xfrm>
            <a:off x="6603537" y="1447808"/>
            <a:ext cx="467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testing 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57176-11A5-0312-2DD8-DA0362C2061A}"/>
              </a:ext>
            </a:extLst>
          </p:cNvPr>
          <p:cNvSpPr txBox="1"/>
          <p:nvPr/>
        </p:nvSpPr>
        <p:spPr>
          <a:xfrm>
            <a:off x="6603537" y="2375217"/>
            <a:ext cx="53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MMR IHC; MSI PCR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96151-01D7-FD20-1E72-638C42E3FDC6}"/>
              </a:ext>
            </a:extLst>
          </p:cNvPr>
          <p:cNvSpPr txBox="1"/>
          <p:nvPr/>
        </p:nvSpPr>
        <p:spPr>
          <a:xfrm>
            <a:off x="6603537" y="3237482"/>
            <a:ext cx="51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 IHC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C541448-0656-7861-2604-C5489073853E}"/>
              </a:ext>
            </a:extLst>
          </p:cNvPr>
          <p:cNvSpPr/>
          <p:nvPr/>
        </p:nvSpPr>
        <p:spPr>
          <a:xfrm>
            <a:off x="5881816" y="1447808"/>
            <a:ext cx="721721" cy="215900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ACB94-6ABB-6536-BC98-85D581FD237B}"/>
              </a:ext>
            </a:extLst>
          </p:cNvPr>
          <p:cNvSpPr txBox="1"/>
          <p:nvPr/>
        </p:nvSpPr>
        <p:spPr>
          <a:xfrm>
            <a:off x="2310004" y="2183698"/>
            <a:ext cx="3571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Practical issues exist in </a:t>
            </a: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routine use in daily practice</a:t>
            </a:r>
          </a:p>
        </p:txBody>
      </p:sp>
    </p:spTree>
    <p:extLst>
      <p:ext uri="{BB962C8B-B14F-4D97-AF65-F5344CB8AC3E}">
        <p14:creationId xmlns:p14="http://schemas.microsoft.com/office/powerpoint/2010/main" val="1702463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A544D-8D3D-4704-2BFE-B28546930310}"/>
              </a:ext>
            </a:extLst>
          </p:cNvPr>
          <p:cNvSpPr txBox="1"/>
          <p:nvPr/>
        </p:nvSpPr>
        <p:spPr>
          <a:xfrm>
            <a:off x="2994734" y="44206"/>
            <a:ext cx="620253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 for </a:t>
            </a:r>
            <a:r>
              <a:rPr lang="en-US" sz="2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Endometrial Cancer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E2F287-010B-A43C-1532-284856A0F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222295"/>
              </p:ext>
            </p:extLst>
          </p:nvPr>
        </p:nvGraphicFramePr>
        <p:xfrm>
          <a:off x="621957" y="897666"/>
          <a:ext cx="10948086" cy="32918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411364">
                  <a:extLst>
                    <a:ext uri="{9D8B030D-6E8A-4147-A177-3AD203B41FA5}">
                      <a16:colId xmlns:a16="http://schemas.microsoft.com/office/drawing/2014/main" val="819593518"/>
                    </a:ext>
                  </a:extLst>
                </a:gridCol>
                <a:gridCol w="6536722">
                  <a:extLst>
                    <a:ext uri="{9D8B030D-6E8A-4147-A177-3AD203B41FA5}">
                      <a16:colId xmlns:a16="http://schemas.microsoft.com/office/drawing/2014/main" val="3534942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function of </a:t>
                      </a:r>
                      <a:r>
                        <a:rPr lang="en-US" sz="1800" b="1" i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baseline="0" dirty="0" err="1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</a:t>
                      </a:r>
                      <a:r>
                        <a:rPr lang="en-US" sz="1800" b="1" baseline="0" dirty="0" err="1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ymerase</a:t>
                      </a:r>
                      <a:r>
                        <a:rPr lang="en-US" sz="1800" b="1" baseline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u="sng" baseline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800" b="1" baseline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psilon</a:t>
                      </a:r>
                      <a:endParaRPr lang="en-US" sz="18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Repairs DNA replication errors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75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of pathogenic </a:t>
                      </a:r>
                      <a:r>
                        <a:rPr lang="en-US" sz="1800" b="1" i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Massive tumor mutation burden 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&gt;~100 mutations / million base pairs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Referred to as “Ultra-mutated”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67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Pathogenic mutations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Hotspots in exonuclease domain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exons 9, 11, 13, 14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07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gene sequencing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generation sequencing panel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PCR-based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SNaPshot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 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positions in exons 9, 11, 13, 14                                      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PMID: 34907997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37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619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A544D-8D3D-4704-2BFE-B28546930310}"/>
              </a:ext>
            </a:extLst>
          </p:cNvPr>
          <p:cNvSpPr txBox="1"/>
          <p:nvPr/>
        </p:nvSpPr>
        <p:spPr>
          <a:xfrm>
            <a:off x="2994734" y="44206"/>
            <a:ext cx="620253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 for </a:t>
            </a:r>
            <a:r>
              <a:rPr lang="en-US" sz="2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Endometrial Cancer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E2F287-010B-A43C-1532-284856A0F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511791"/>
              </p:ext>
            </p:extLst>
          </p:nvPr>
        </p:nvGraphicFramePr>
        <p:xfrm>
          <a:off x="621957" y="897666"/>
          <a:ext cx="10948086" cy="39319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411364">
                  <a:extLst>
                    <a:ext uri="{9D8B030D-6E8A-4147-A177-3AD203B41FA5}">
                      <a16:colId xmlns:a16="http://schemas.microsoft.com/office/drawing/2014/main" val="819593518"/>
                    </a:ext>
                  </a:extLst>
                </a:gridCol>
                <a:gridCol w="6536722">
                  <a:extLst>
                    <a:ext uri="{9D8B030D-6E8A-4147-A177-3AD203B41FA5}">
                      <a16:colId xmlns:a16="http://schemas.microsoft.com/office/drawing/2014/main" val="3534942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function of </a:t>
                      </a:r>
                      <a:r>
                        <a:rPr lang="en-US" sz="1800" b="1" i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</a:t>
                      </a:r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baseline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</a:t>
                      </a:r>
                      <a:r>
                        <a:rPr lang="en-US" sz="1800" b="1" baseline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ymerase</a:t>
                      </a:r>
                      <a:r>
                        <a:rPr lang="en-US" sz="1800" b="1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u="sng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800" b="1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psilon</a:t>
                      </a:r>
                      <a:endParaRPr lang="en-US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Repairs DNA replication errors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75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of pathogenic </a:t>
                      </a:r>
                      <a:r>
                        <a:rPr lang="en-US" sz="1800" b="1" i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Massive tumor mutation burden 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&gt;~100 mutations / million base pairs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Referred to as “Ultra-mutated” tumor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67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Pathogenic mutations</a:t>
                      </a:r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Hotspots in exonuclease domain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exons 9, 11, 13, 14</a:t>
                      </a:r>
                      <a:endParaRPr lang="en-US" b="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7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gene sequencing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generation sequencing panel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PCR-based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SNaPshot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 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positions in exons 9, 11, 13, 14                                      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PMID: 34907997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3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utility:  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patients to test?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Requires clinical trials to answer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 benefit to early stage patients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234259"/>
                  </a:ext>
                </a:extLst>
              </a:tr>
            </a:tbl>
          </a:graphicData>
        </a:graphic>
      </p:graphicFrame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B5C9B80F-2022-3EA6-1A11-530EE046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96" y="5179850"/>
            <a:ext cx="5071721" cy="1435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A27BD8-C7D9-DB27-3BF6-AFCE550DFC7B}"/>
              </a:ext>
            </a:extLst>
          </p:cNvPr>
          <p:cNvSpPr txBox="1"/>
          <p:nvPr/>
        </p:nvSpPr>
        <p:spPr>
          <a:xfrm>
            <a:off x="858143" y="3230973"/>
            <a:ext cx="399947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Barriers to access even in some high resource practices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B65FA86-96E2-CDC9-C7F5-89710A399406}"/>
              </a:ext>
            </a:extLst>
          </p:cNvPr>
          <p:cNvSpPr/>
          <p:nvPr/>
        </p:nvSpPr>
        <p:spPr>
          <a:xfrm>
            <a:off x="4857613" y="3102011"/>
            <a:ext cx="333633" cy="101566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00F9A-5DC6-FAD4-4727-E43697AB2348}"/>
              </a:ext>
            </a:extLst>
          </p:cNvPr>
          <p:cNvSpPr txBox="1"/>
          <p:nvPr/>
        </p:nvSpPr>
        <p:spPr>
          <a:xfrm>
            <a:off x="8540189" y="6615243"/>
            <a:ext cx="2255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33793971</a:t>
            </a:r>
          </a:p>
        </p:txBody>
      </p:sp>
    </p:spTree>
    <p:extLst>
      <p:ext uri="{BB962C8B-B14F-4D97-AF65-F5344CB8AC3E}">
        <p14:creationId xmlns:p14="http://schemas.microsoft.com/office/powerpoint/2010/main" val="305993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7A413-9EB9-A085-C685-85A4D2B0D81B}"/>
              </a:ext>
            </a:extLst>
          </p:cNvPr>
          <p:cNvSpPr txBox="1"/>
          <p:nvPr/>
        </p:nvSpPr>
        <p:spPr>
          <a:xfrm>
            <a:off x="1839103" y="51792"/>
            <a:ext cx="866333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Traditional  Approach to Pathologic Reporting of Endometrial Cancer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72A9-3CEC-542C-7B9E-BB4BB0E0CD3B}"/>
              </a:ext>
            </a:extLst>
          </p:cNvPr>
          <p:cNvSpPr txBox="1"/>
          <p:nvPr/>
        </p:nvSpPr>
        <p:spPr>
          <a:xfrm>
            <a:off x="2347099" y="1300936"/>
            <a:ext cx="60960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Morphologic classification</a:t>
            </a:r>
          </a:p>
          <a:p>
            <a:pPr marL="342900" indent="-342900">
              <a:buAutoNum type="arabi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</a:p>
          <a:p>
            <a:pPr marL="342900" indent="-342900">
              <a:buAutoNum type="arabi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Lynch syndrome screening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A8015-4C5B-4D88-FE91-6A5C43531F18}"/>
              </a:ext>
            </a:extLst>
          </p:cNvPr>
          <p:cNvSpPr txBox="1"/>
          <p:nvPr/>
        </p:nvSpPr>
        <p:spPr>
          <a:xfrm>
            <a:off x="3489551" y="178700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Histotype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Lymphovascular space invasion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F3F67-F136-A77B-4C9D-372B98FAAC72}"/>
              </a:ext>
            </a:extLst>
          </p:cNvPr>
          <p:cNvSpPr txBox="1"/>
          <p:nvPr/>
        </p:nvSpPr>
        <p:spPr>
          <a:xfrm>
            <a:off x="5265895" y="5686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3 Components</a:t>
            </a:r>
          </a:p>
        </p:txBody>
      </p:sp>
    </p:spTree>
    <p:extLst>
      <p:ext uri="{BB962C8B-B14F-4D97-AF65-F5344CB8AC3E}">
        <p14:creationId xmlns:p14="http://schemas.microsoft.com/office/powerpoint/2010/main" val="4172525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A544D-8D3D-4704-2BFE-B28546930310}"/>
              </a:ext>
            </a:extLst>
          </p:cNvPr>
          <p:cNvSpPr txBox="1"/>
          <p:nvPr/>
        </p:nvSpPr>
        <p:spPr>
          <a:xfrm>
            <a:off x="1586060" y="81276"/>
            <a:ext cx="905748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 for </a:t>
            </a:r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Microsatellite Instability / MMR defect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Endometrial Cancer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E2F287-010B-A43C-1532-284856A0F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896813"/>
              </p:ext>
            </p:extLst>
          </p:nvPr>
        </p:nvGraphicFramePr>
        <p:xfrm>
          <a:off x="333633" y="1337504"/>
          <a:ext cx="11565924" cy="475488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658497">
                  <a:extLst>
                    <a:ext uri="{9D8B030D-6E8A-4147-A177-3AD203B41FA5}">
                      <a16:colId xmlns:a16="http://schemas.microsoft.com/office/drawing/2014/main" val="819593518"/>
                    </a:ext>
                  </a:extLst>
                </a:gridCol>
                <a:gridCol w="6907427">
                  <a:extLst>
                    <a:ext uri="{9D8B030D-6E8A-4147-A177-3AD203B41FA5}">
                      <a16:colId xmlns:a16="http://schemas.microsoft.com/office/drawing/2014/main" val="3534942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function of </a:t>
                      </a:r>
                      <a:r>
                        <a:rPr lang="en-US" sz="1800" b="1" i="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MMR</a:t>
                      </a:r>
                      <a:r>
                        <a:rPr lang="en-US" sz="1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Repair DNA replication errors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IHC expression of </a:t>
                      </a:r>
                      <a:r>
                        <a:rPr lang="en-US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MLH1, PMS2, MSH2, MSH6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Microsatellite 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75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of pathogenic </a:t>
                      </a:r>
                      <a:r>
                        <a:rPr lang="en-US" sz="1800" b="1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MMR </a:t>
                      </a:r>
                      <a:r>
                        <a:rPr lang="en-US" sz="1800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 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    </a:t>
                      </a: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epigenetic silencing of </a:t>
                      </a:r>
                      <a:r>
                        <a:rPr lang="en-US" sz="1800" b="1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  <a:endParaRPr lang="en-US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Significant tumor mutation burden 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~10&lt;100 mutations / million base pairs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Referred to as “Hyper-mutated” tumor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67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options for </a:t>
                      </a:r>
                      <a:r>
                        <a:rPr lang="en-US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PCR-based </a:t>
                      </a:r>
                      <a:r>
                        <a:rPr lang="en-US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 test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 err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MSIsensor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computational tool in NGS panel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3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options for </a:t>
                      </a:r>
                      <a:r>
                        <a:rPr lang="en-US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MMR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IHC defect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protein panel: </a:t>
                      </a: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MLH1, PMS2, MSH2, MSH6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protein panel:  </a:t>
                      </a:r>
                      <a:r>
                        <a:rPr lang="en-US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PMS2, MSH6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endParaRPr 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b="0" i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Pitfalls and Challenges: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Sub-clonal loss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Non-specific patterns in </a:t>
                      </a:r>
                      <a:r>
                        <a:rPr lang="en-US" b="1" i="0" u="none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MMR-d</a:t>
                      </a:r>
                      <a:r>
                        <a:rPr lang="en-US" b="1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(cytoplasmic, membranous, nucleolar)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Punctate pattern artifact in </a:t>
                      </a:r>
                      <a:r>
                        <a:rPr lang="en-US" b="1" i="0" u="none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  <a:r>
                        <a:rPr lang="en-US" b="1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deficiency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endParaRPr lang="en-US" b="1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4144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BC6206-E4A3-AE75-6DBA-30D571266540}"/>
              </a:ext>
            </a:extLst>
          </p:cNvPr>
          <p:cNvSpPr txBox="1"/>
          <p:nvPr/>
        </p:nvSpPr>
        <p:spPr>
          <a:xfrm>
            <a:off x="8895060" y="5815385"/>
            <a:ext cx="13981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33290350</a:t>
            </a:r>
          </a:p>
        </p:txBody>
      </p:sp>
    </p:spTree>
    <p:extLst>
      <p:ext uri="{BB962C8B-B14F-4D97-AF65-F5344CB8AC3E}">
        <p14:creationId xmlns:p14="http://schemas.microsoft.com/office/powerpoint/2010/main" val="1147569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C8F563-FBEE-758A-F5EE-46593719BA38}"/>
              </a:ext>
            </a:extLst>
          </p:cNvPr>
          <p:cNvSpPr txBox="1"/>
          <p:nvPr/>
        </p:nvSpPr>
        <p:spPr>
          <a:xfrm>
            <a:off x="5422740" y="6372392"/>
            <a:ext cx="17072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PMID: 33290350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FB2CB11-6214-164D-723E-72BFB075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11" y="1459243"/>
            <a:ext cx="8296475" cy="27714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FA74D-B1C2-75B1-97B3-765E1354E629}"/>
              </a:ext>
            </a:extLst>
          </p:cNvPr>
          <p:cNvSpPr txBox="1"/>
          <p:nvPr/>
        </p:nvSpPr>
        <p:spPr>
          <a:xfrm>
            <a:off x="1586060" y="81276"/>
            <a:ext cx="905748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 for </a:t>
            </a:r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Microsatellite Instability / MMR defect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Endometrial Cancer</a:t>
            </a:r>
          </a:p>
        </p:txBody>
      </p:sp>
      <p:pic>
        <p:nvPicPr>
          <p:cNvPr id="5" name="Picture 2" descr="International Society of Gynecologic Pathologists (@ISGynP) / X">
            <a:extLst>
              <a:ext uri="{FF2B5EF4-FFF2-40B4-BE49-F238E27FC236}">
                <a16:creationId xmlns:a16="http://schemas.microsoft.com/office/drawing/2014/main" id="{B98DB473-D090-3015-6831-E25BA1A87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3" y="1970282"/>
            <a:ext cx="1749373" cy="17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72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0F2EC-078A-6B12-BFAC-D605D6E491E3}"/>
              </a:ext>
            </a:extLst>
          </p:cNvPr>
          <p:cNvSpPr txBox="1"/>
          <p:nvPr/>
        </p:nvSpPr>
        <p:spPr>
          <a:xfrm>
            <a:off x="1658663" y="93633"/>
            <a:ext cx="887467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Punctate Pattern Nuclear Artifact in MLH1 deficient Endometrial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6A916-D4DA-0C05-8A7A-3F7E0480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70" y="713678"/>
            <a:ext cx="9052259" cy="6144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75B453-A0D1-19F0-C48F-11E95A8C24F8}"/>
              </a:ext>
            </a:extLst>
          </p:cNvPr>
          <p:cNvSpPr txBox="1"/>
          <p:nvPr/>
        </p:nvSpPr>
        <p:spPr>
          <a:xfrm>
            <a:off x="0" y="6118036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Bhardwaj et al. 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Abstract 1376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2023 USCAP</a:t>
            </a:r>
          </a:p>
        </p:txBody>
      </p:sp>
    </p:spTree>
    <p:extLst>
      <p:ext uri="{BB962C8B-B14F-4D97-AF65-F5344CB8AC3E}">
        <p14:creationId xmlns:p14="http://schemas.microsoft.com/office/powerpoint/2010/main" val="1254950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0F2EC-078A-6B12-BFAC-D605D6E491E3}"/>
              </a:ext>
            </a:extLst>
          </p:cNvPr>
          <p:cNvSpPr txBox="1"/>
          <p:nvPr/>
        </p:nvSpPr>
        <p:spPr>
          <a:xfrm>
            <a:off x="1658663" y="93633"/>
            <a:ext cx="887467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Punctate Pattern Nuclear Artifact in MLH1 deficient Endometrial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6A916-D4DA-0C05-8A7A-3F7E0480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70" y="713678"/>
            <a:ext cx="9052259" cy="6144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E7BE8D-FB3D-37C7-1B18-5E97B81570AA}"/>
              </a:ext>
            </a:extLst>
          </p:cNvPr>
          <p:cNvSpPr/>
          <p:nvPr/>
        </p:nvSpPr>
        <p:spPr>
          <a:xfrm>
            <a:off x="7512908" y="1037968"/>
            <a:ext cx="4040660" cy="5820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FCB16-3644-8FE9-BAF2-1D273911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645" y="1117329"/>
            <a:ext cx="3862361" cy="5647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5B31EF-35F2-775D-07FA-EF7211494473}"/>
              </a:ext>
            </a:extLst>
          </p:cNvPr>
          <p:cNvSpPr txBox="1"/>
          <p:nvPr/>
        </p:nvSpPr>
        <p:spPr>
          <a:xfrm>
            <a:off x="0" y="6118036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Bhardwaj et al. 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Abstract 1376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2023 USCAP</a:t>
            </a:r>
          </a:p>
        </p:txBody>
      </p:sp>
    </p:spTree>
    <p:extLst>
      <p:ext uri="{BB962C8B-B14F-4D97-AF65-F5344CB8AC3E}">
        <p14:creationId xmlns:p14="http://schemas.microsoft.com/office/powerpoint/2010/main" val="4290544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0F2EC-078A-6B12-BFAC-D605D6E491E3}"/>
              </a:ext>
            </a:extLst>
          </p:cNvPr>
          <p:cNvSpPr txBox="1"/>
          <p:nvPr/>
        </p:nvSpPr>
        <p:spPr>
          <a:xfrm>
            <a:off x="1658663" y="93633"/>
            <a:ext cx="887467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Punctate Pattern Nuclear Artifact in MLH1 deficient Endometrial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6A916-D4DA-0C05-8A7A-3F7E0480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70" y="713678"/>
            <a:ext cx="9052259" cy="6144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E7BE8D-FB3D-37C7-1B18-5E97B81570AA}"/>
              </a:ext>
            </a:extLst>
          </p:cNvPr>
          <p:cNvSpPr/>
          <p:nvPr/>
        </p:nvSpPr>
        <p:spPr>
          <a:xfrm>
            <a:off x="7512908" y="1037968"/>
            <a:ext cx="4040660" cy="33486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B31EF-35F2-775D-07FA-EF7211494473}"/>
              </a:ext>
            </a:extLst>
          </p:cNvPr>
          <p:cNvSpPr txBox="1"/>
          <p:nvPr/>
        </p:nvSpPr>
        <p:spPr>
          <a:xfrm>
            <a:off x="0" y="6118036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Bhardwaj et al. 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Abstract 1376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2023 USCAP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25CF8-AE09-ED8E-E674-A60E902E725F}"/>
              </a:ext>
            </a:extLst>
          </p:cNvPr>
          <p:cNvSpPr/>
          <p:nvPr/>
        </p:nvSpPr>
        <p:spPr>
          <a:xfrm>
            <a:off x="7624213" y="1153295"/>
            <a:ext cx="3800361" cy="3146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BA138-9771-1054-61DA-6C2BC1DF4831}"/>
              </a:ext>
            </a:extLst>
          </p:cNvPr>
          <p:cNvSpPr txBox="1"/>
          <p:nvPr/>
        </p:nvSpPr>
        <p:spPr>
          <a:xfrm>
            <a:off x="7723068" y="1313564"/>
            <a:ext cx="371928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Rare: 7 published cases + 21 UCSF cases</a:t>
            </a:r>
          </a:p>
          <a:p>
            <a:pPr algn="l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All are MLH1 promoter methylated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All are PMS2 loss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 germline MMR mutations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Occurs with 3 different MLH1 clones</a:t>
            </a:r>
          </a:p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M1, ES05, GS168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Most prominent in biopsy specimens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Rare in hysterectomy specimens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Unclear mechanism</a:t>
            </a:r>
          </a:p>
        </p:txBody>
      </p:sp>
    </p:spTree>
    <p:extLst>
      <p:ext uri="{BB962C8B-B14F-4D97-AF65-F5344CB8AC3E}">
        <p14:creationId xmlns:p14="http://schemas.microsoft.com/office/powerpoint/2010/main" val="614118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24571-D439-A180-8616-6BAA73558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7" r="9401"/>
          <a:stretch/>
        </p:blipFill>
        <p:spPr>
          <a:xfrm>
            <a:off x="946573" y="469873"/>
            <a:ext cx="4946889" cy="5103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6867A-F70E-70D2-D2D5-AB51D58C0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5" r="20273"/>
          <a:stretch/>
        </p:blipFill>
        <p:spPr>
          <a:xfrm rot="5400000">
            <a:off x="6338006" y="764038"/>
            <a:ext cx="5103342" cy="451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96DB0-69D7-9718-9EF4-1DC9785BE105}"/>
              </a:ext>
            </a:extLst>
          </p:cNvPr>
          <p:cNvSpPr txBox="1"/>
          <p:nvPr/>
        </p:nvSpPr>
        <p:spPr>
          <a:xfrm>
            <a:off x="2978229" y="67422"/>
            <a:ext cx="637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MLH1                                                                    PMS2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8540CA-EFD7-672E-030C-C4BC0456E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122013"/>
              </p:ext>
            </p:extLst>
          </p:nvPr>
        </p:nvGraphicFramePr>
        <p:xfrm>
          <a:off x="946573" y="5904321"/>
          <a:ext cx="10911794" cy="74168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611369">
                  <a:extLst>
                    <a:ext uri="{9D8B030D-6E8A-4147-A177-3AD203B41FA5}">
                      <a16:colId xmlns:a16="http://schemas.microsoft.com/office/drawing/2014/main" val="819593518"/>
                    </a:ext>
                  </a:extLst>
                </a:gridCol>
                <a:gridCol w="8300425">
                  <a:extLst>
                    <a:ext uri="{9D8B030D-6E8A-4147-A177-3AD203B41FA5}">
                      <a16:colId xmlns:a16="http://schemas.microsoft.com/office/drawing/2014/main" val="3534942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Pitfall </a:t>
                      </a:r>
                      <a:r>
                        <a:rPr lang="en-US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Interpretation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Intact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MLH1, Deficient PMS2       =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 germline PMS2 mutation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754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 Interpretation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Deficient MLH1, Deficient PMS2  = likely MLH1 promoter methylation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67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310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2F66A-70C7-6AEF-1BD0-04220995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29" y="708762"/>
            <a:ext cx="8879515" cy="5766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8108B2-2BFB-758D-9E3E-C84655BE5B48}"/>
              </a:ext>
            </a:extLst>
          </p:cNvPr>
          <p:cNvSpPr txBox="1"/>
          <p:nvPr/>
        </p:nvSpPr>
        <p:spPr>
          <a:xfrm>
            <a:off x="1658663" y="93633"/>
            <a:ext cx="850264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Punctate Pattern Mixed with Diffuse Nuclear Staining = Intact MLH1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A4E82-67BB-E49A-D144-1BDCA226C1B2}"/>
              </a:ext>
            </a:extLst>
          </p:cNvPr>
          <p:cNvSpPr txBox="1"/>
          <p:nvPr/>
        </p:nvSpPr>
        <p:spPr>
          <a:xfrm>
            <a:off x="4738268" y="6581001"/>
            <a:ext cx="3180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Bhardwaj et al. Abstract 1376, 2023 USCAP</a:t>
            </a:r>
          </a:p>
        </p:txBody>
      </p:sp>
    </p:spTree>
    <p:extLst>
      <p:ext uri="{BB962C8B-B14F-4D97-AF65-F5344CB8AC3E}">
        <p14:creationId xmlns:p14="http://schemas.microsoft.com/office/powerpoint/2010/main" val="3560003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B54A9E-C251-0715-E290-5245C9DAF063}"/>
              </a:ext>
            </a:extLst>
          </p:cNvPr>
          <p:cNvSpPr txBox="1"/>
          <p:nvPr/>
        </p:nvSpPr>
        <p:spPr>
          <a:xfrm>
            <a:off x="3090367" y="42011"/>
            <a:ext cx="609032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p53 aberrancy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Endometrial Cancer</a:t>
            </a: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F89C992B-7C9D-34AC-E4C3-3622C3A1C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30" y="5583800"/>
            <a:ext cx="3793697" cy="970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CE57C-61DE-3028-47E4-26BFA42CFC26}"/>
              </a:ext>
            </a:extLst>
          </p:cNvPr>
          <p:cNvSpPr txBox="1"/>
          <p:nvPr/>
        </p:nvSpPr>
        <p:spPr>
          <a:xfrm>
            <a:off x="1865140" y="5744088"/>
            <a:ext cx="322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Consensus guidelines from International Society of Gynecological Pathologists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5420534-0826-654D-B7AC-7280BE9E53A1}"/>
              </a:ext>
            </a:extLst>
          </p:cNvPr>
          <p:cNvSpPr/>
          <p:nvPr/>
        </p:nvSpPr>
        <p:spPr>
          <a:xfrm>
            <a:off x="4855475" y="5974921"/>
            <a:ext cx="469558" cy="2279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E7CF4-AEA2-403D-3F90-196C67401317}"/>
              </a:ext>
            </a:extLst>
          </p:cNvPr>
          <p:cNvSpPr txBox="1"/>
          <p:nvPr/>
        </p:nvSpPr>
        <p:spPr>
          <a:xfrm>
            <a:off x="5452630" y="6554379"/>
            <a:ext cx="6098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 J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Gynecol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2019;38:S123-S131. PMID: 29517499 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5C5E07E8-2356-9719-625C-55262003F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734841"/>
              </p:ext>
            </p:extLst>
          </p:nvPr>
        </p:nvGraphicFramePr>
        <p:xfrm>
          <a:off x="610614" y="1656545"/>
          <a:ext cx="11274067" cy="366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438">
                  <a:extLst>
                    <a:ext uri="{9D8B030D-6E8A-4147-A177-3AD203B41FA5}">
                      <a16:colId xmlns:a16="http://schemas.microsoft.com/office/drawing/2014/main" val="3350989529"/>
                    </a:ext>
                  </a:extLst>
                </a:gridCol>
                <a:gridCol w="1413679">
                  <a:extLst>
                    <a:ext uri="{9D8B030D-6E8A-4147-A177-3AD203B41FA5}">
                      <a16:colId xmlns:a16="http://schemas.microsoft.com/office/drawing/2014/main" val="3259328961"/>
                    </a:ext>
                  </a:extLst>
                </a:gridCol>
                <a:gridCol w="2199197">
                  <a:extLst>
                    <a:ext uri="{9D8B030D-6E8A-4147-A177-3AD203B41FA5}">
                      <a16:colId xmlns:a16="http://schemas.microsoft.com/office/drawing/2014/main" val="2574401804"/>
                    </a:ext>
                  </a:extLst>
                </a:gridCol>
                <a:gridCol w="5854753">
                  <a:extLst>
                    <a:ext uri="{9D8B030D-6E8A-4147-A177-3AD203B41FA5}">
                      <a16:colId xmlns:a16="http://schemas.microsoft.com/office/drawing/2014/main" val="293222310"/>
                    </a:ext>
                  </a:extLst>
                </a:gridCol>
              </a:tblGrid>
              <a:tr h="540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 Type*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IHC Test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IHC 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IHC 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Missense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Aberrant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Overexpression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Uniform strong nuclear staining in &gt;80%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Nonsense / frameshift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Null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 nuclear staining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localization domain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Cytoplasmic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Diffuse cytoplasmic staining </a:t>
                      </a: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(+/- nuclear staining)</a:t>
                      </a:r>
                      <a:endParaRPr lang="en-US" sz="2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580328"/>
                  </a:ext>
                </a:extLst>
              </a:tr>
              <a:tr h="61504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71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Wild type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Wild type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distribution/intensity nuclear staining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875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0AA82CA-48D4-DD1D-774F-DD7619669F06}"/>
              </a:ext>
            </a:extLst>
          </p:cNvPr>
          <p:cNvSpPr txBox="1"/>
          <p:nvPr/>
        </p:nvSpPr>
        <p:spPr>
          <a:xfrm>
            <a:off x="2901309" y="652247"/>
            <a:ext cx="6468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IHC is a good correlate of mutation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interpretation criteria and optimal titration are strictly applied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B0CCE-6CC4-907D-7FDC-0098B028690E}"/>
              </a:ext>
            </a:extLst>
          </p:cNvPr>
          <p:cNvSpPr txBox="1"/>
          <p:nvPr/>
        </p:nvSpPr>
        <p:spPr>
          <a:xfrm>
            <a:off x="926534" y="4302759"/>
            <a:ext cx="15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 outcome differences between mutation types</a:t>
            </a:r>
          </a:p>
        </p:txBody>
      </p:sp>
    </p:spTree>
    <p:extLst>
      <p:ext uri="{BB962C8B-B14F-4D97-AF65-F5344CB8AC3E}">
        <p14:creationId xmlns:p14="http://schemas.microsoft.com/office/powerpoint/2010/main" val="3043806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CE9774-2E11-BD08-4A90-3EEE70E4E3C9}"/>
              </a:ext>
            </a:extLst>
          </p:cNvPr>
          <p:cNvSpPr txBox="1"/>
          <p:nvPr/>
        </p:nvSpPr>
        <p:spPr>
          <a:xfrm>
            <a:off x="3090367" y="42011"/>
            <a:ext cx="609032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p53 aberrancy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Endometrial Cancer</a:t>
            </a:r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B91F2D37-46D4-D7E8-F082-85DB391B5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66" y="1979272"/>
            <a:ext cx="7793757" cy="1993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E1834-25DE-1FE6-FC6F-ED4AF2422398}"/>
              </a:ext>
            </a:extLst>
          </p:cNvPr>
          <p:cNvSpPr txBox="1"/>
          <p:nvPr/>
        </p:nvSpPr>
        <p:spPr>
          <a:xfrm>
            <a:off x="6899465" y="4123694"/>
            <a:ext cx="14921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PMID: 29517499 </a:t>
            </a:r>
          </a:p>
        </p:txBody>
      </p:sp>
      <p:pic>
        <p:nvPicPr>
          <p:cNvPr id="5" name="Picture 2" descr="International Society of Gynecologic Pathologists (@ISGynP) / X">
            <a:extLst>
              <a:ext uri="{FF2B5EF4-FFF2-40B4-BE49-F238E27FC236}">
                <a16:creationId xmlns:a16="http://schemas.microsoft.com/office/drawing/2014/main" id="{8C50D2BD-8A43-02A1-EED9-88FC9F85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94" y="2101562"/>
            <a:ext cx="1749373" cy="17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03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427C44-CFE6-2A82-8C26-2CFB4717D65A}"/>
              </a:ext>
            </a:extLst>
          </p:cNvPr>
          <p:cNvSpPr txBox="1"/>
          <p:nvPr/>
        </p:nvSpPr>
        <p:spPr>
          <a:xfrm>
            <a:off x="3162405" y="50028"/>
            <a:ext cx="617201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mutations affect DNA Binding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4615F-1C02-A701-8E4D-CD9B519D377C}"/>
              </a:ext>
            </a:extLst>
          </p:cNvPr>
          <p:cNvSpPr txBox="1"/>
          <p:nvPr/>
        </p:nvSpPr>
        <p:spPr>
          <a:xfrm>
            <a:off x="5164382" y="6530973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from PMID: 33899789</a:t>
            </a:r>
          </a:p>
        </p:txBody>
      </p:sp>
      <p:pic>
        <p:nvPicPr>
          <p:cNvPr id="4" name="Picture 3" descr="A diagram of a cell line&#10;&#10;Description automatically generated with medium confidence">
            <a:extLst>
              <a:ext uri="{FF2B5EF4-FFF2-40B4-BE49-F238E27FC236}">
                <a16:creationId xmlns:a16="http://schemas.microsoft.com/office/drawing/2014/main" id="{33B83B1C-C56E-BEB1-9393-C63B151CA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" y="2151595"/>
            <a:ext cx="10529129" cy="2308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0C3E4-6EFB-439B-D4C0-2E1A110A6002}"/>
              </a:ext>
            </a:extLst>
          </p:cNvPr>
          <p:cNvSpPr txBox="1"/>
          <p:nvPr/>
        </p:nvSpPr>
        <p:spPr>
          <a:xfrm>
            <a:off x="3181578" y="592980"/>
            <a:ext cx="6152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Rarely, the Nuclear Localization Domain is involved, 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leading to cytoplasmic accumulation of p53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0E948-DE6B-A027-2EDD-4A1AC6E29FBC}"/>
              </a:ext>
            </a:extLst>
          </p:cNvPr>
          <p:cNvSpPr txBox="1"/>
          <p:nvPr/>
        </p:nvSpPr>
        <p:spPr>
          <a:xfrm rot="1553894">
            <a:off x="1853851" y="4547556"/>
            <a:ext cx="3076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Transactivating Domain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4346A-B290-C43C-9517-F96EF0557666}"/>
              </a:ext>
            </a:extLst>
          </p:cNvPr>
          <p:cNvSpPr txBox="1"/>
          <p:nvPr/>
        </p:nvSpPr>
        <p:spPr>
          <a:xfrm rot="1553894">
            <a:off x="5331753" y="4777444"/>
            <a:ext cx="277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Binding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57BEA-3995-5CA0-327D-7ACF31100637}"/>
              </a:ext>
            </a:extLst>
          </p:cNvPr>
          <p:cNvSpPr txBox="1"/>
          <p:nvPr/>
        </p:nvSpPr>
        <p:spPr>
          <a:xfrm rot="1553894">
            <a:off x="9187924" y="4393667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Localization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177508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7A413-9EB9-A085-C685-85A4D2B0D81B}"/>
              </a:ext>
            </a:extLst>
          </p:cNvPr>
          <p:cNvSpPr txBox="1"/>
          <p:nvPr/>
        </p:nvSpPr>
        <p:spPr>
          <a:xfrm>
            <a:off x="2162006" y="41554"/>
            <a:ext cx="78679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2024 Approach to Pathologic Reporting of Endometrial Cancer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72A9-3CEC-542C-7B9E-BB4BB0E0CD3B}"/>
              </a:ext>
            </a:extLst>
          </p:cNvPr>
          <p:cNvSpPr txBox="1"/>
          <p:nvPr/>
        </p:nvSpPr>
        <p:spPr>
          <a:xfrm>
            <a:off x="1867678" y="129170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Morphologic classification</a:t>
            </a:r>
          </a:p>
          <a:p>
            <a:pPr marL="342900" indent="-3429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</a:p>
          <a:p>
            <a:pPr marL="342900" indent="-342900"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Lynch syndrome screening</a:t>
            </a:r>
          </a:p>
          <a:p>
            <a:pPr marL="342900" indent="-342900">
              <a:buAutoNum type="arabicPeriod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Molecular classification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A8015-4C5B-4D88-FE91-6A5C43531F18}"/>
              </a:ext>
            </a:extLst>
          </p:cNvPr>
          <p:cNvSpPr txBox="1"/>
          <p:nvPr/>
        </p:nvSpPr>
        <p:spPr>
          <a:xfrm>
            <a:off x="2685272" y="161487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Histotype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Lymphovascular space invasion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F4A86-ACF6-C0D6-F7B8-1E2AB8BA9EC3}"/>
              </a:ext>
            </a:extLst>
          </p:cNvPr>
          <p:cNvSpPr txBox="1"/>
          <p:nvPr/>
        </p:nvSpPr>
        <p:spPr>
          <a:xfrm>
            <a:off x="2685272" y="4107330"/>
            <a:ext cx="6877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TCGA molecular category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Non-TCGA classifiers (HER2, b-catenin, ER, tumor mutational burden)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3B2662-F393-8481-EA26-C0C034EA8409}"/>
              </a:ext>
            </a:extLst>
          </p:cNvPr>
          <p:cNvSpPr txBox="1"/>
          <p:nvPr/>
        </p:nvSpPr>
        <p:spPr>
          <a:xfrm>
            <a:off x="7134225" y="16148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F1D590-8D02-891D-0C89-5593CF3B2337}"/>
              </a:ext>
            </a:extLst>
          </p:cNvPr>
          <p:cNvCxnSpPr>
            <a:stCxn id="3" idx="1"/>
          </p:cNvCxnSpPr>
          <p:nvPr/>
        </p:nvCxnSpPr>
        <p:spPr>
          <a:xfrm flipH="1">
            <a:off x="4114800" y="1799540"/>
            <a:ext cx="30194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D7DFDF-E9DC-341D-06FA-2B0F617B4EBA}"/>
              </a:ext>
            </a:extLst>
          </p:cNvPr>
          <p:cNvCxnSpPr>
            <a:cxnSpLocks/>
          </p:cNvCxnSpPr>
          <p:nvPr/>
        </p:nvCxnSpPr>
        <p:spPr>
          <a:xfrm flipH="1">
            <a:off x="6096000" y="2285315"/>
            <a:ext cx="10382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DA526B-5146-CC34-0724-FB074F30D1DC}"/>
              </a:ext>
            </a:extLst>
          </p:cNvPr>
          <p:cNvSpPr txBox="1"/>
          <p:nvPr/>
        </p:nvSpPr>
        <p:spPr>
          <a:xfrm>
            <a:off x="7134224" y="208936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and unresolved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479169-701F-20EA-2FA2-0B7C62DA0E9A}"/>
              </a:ext>
            </a:extLst>
          </p:cNvPr>
          <p:cNvCxnSpPr>
            <a:cxnSpLocks/>
          </p:cNvCxnSpPr>
          <p:nvPr/>
        </p:nvCxnSpPr>
        <p:spPr>
          <a:xfrm flipH="1">
            <a:off x="3143250" y="2835295"/>
            <a:ext cx="39909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BACF-06A2-72FC-6CB1-A82A3E4029B8}"/>
              </a:ext>
            </a:extLst>
          </p:cNvPr>
          <p:cNvSpPr txBox="1"/>
          <p:nvPr/>
        </p:nvSpPr>
        <p:spPr>
          <a:xfrm>
            <a:off x="7134224" y="263934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and controversial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7EDC82-F073-442F-98B0-7AB15ACEC0A7}"/>
              </a:ext>
            </a:extLst>
          </p:cNvPr>
          <p:cNvCxnSpPr>
            <a:cxnSpLocks/>
          </p:cNvCxnSpPr>
          <p:nvPr/>
        </p:nvCxnSpPr>
        <p:spPr>
          <a:xfrm flipH="1">
            <a:off x="5000625" y="3922781"/>
            <a:ext cx="2133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3471E5-6714-C4DF-F5C3-2C780093F862}"/>
              </a:ext>
            </a:extLst>
          </p:cNvPr>
          <p:cNvSpPr txBox="1"/>
          <p:nvPr/>
        </p:nvSpPr>
        <p:spPr>
          <a:xfrm>
            <a:off x="7134224" y="372683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and unresolved</a:t>
            </a:r>
          </a:p>
        </p:txBody>
      </p:sp>
    </p:spTree>
    <p:extLst>
      <p:ext uri="{BB962C8B-B14F-4D97-AF65-F5344CB8AC3E}">
        <p14:creationId xmlns:p14="http://schemas.microsoft.com/office/powerpoint/2010/main" val="468573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2899D0CD-61FB-4739-A365-D8763E201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9" y="4681218"/>
            <a:ext cx="4419600" cy="146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ollage of images of cells&#10;&#10;Description automatically generated">
            <a:extLst>
              <a:ext uri="{FF2B5EF4-FFF2-40B4-BE49-F238E27FC236}">
                <a16:creationId xmlns:a16="http://schemas.microsoft.com/office/drawing/2014/main" id="{AFBBD716-E249-EDD0-F584-10CA0A59F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40" y="1768940"/>
            <a:ext cx="6664276" cy="5039032"/>
          </a:xfrm>
          <a:prstGeom prst="rect">
            <a:avLst/>
          </a:prstGeom>
        </p:spPr>
      </p:pic>
      <p:pic>
        <p:nvPicPr>
          <p:cNvPr id="8" name="Picture 7" descr="A close-up of a microscope slide&#10;&#10;Description automatically generated">
            <a:extLst>
              <a:ext uri="{FF2B5EF4-FFF2-40B4-BE49-F238E27FC236}">
                <a16:creationId xmlns:a16="http://schemas.microsoft.com/office/drawing/2014/main" id="{86D872B3-1B2C-DEFB-A6B4-0AE9208C3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91"/>
          <a:stretch/>
        </p:blipFill>
        <p:spPr>
          <a:xfrm>
            <a:off x="622623" y="1649623"/>
            <a:ext cx="3863546" cy="3031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48D4B-DE27-53E5-8225-3D88D4A75E19}"/>
              </a:ext>
            </a:extLst>
          </p:cNvPr>
          <p:cNvSpPr txBox="1"/>
          <p:nvPr/>
        </p:nvSpPr>
        <p:spPr>
          <a:xfrm>
            <a:off x="3302235" y="827922"/>
            <a:ext cx="566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Potential Pitfall: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May mimic “wild type” result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27C44-CFE6-2A82-8C26-2CFB4717D65A}"/>
              </a:ext>
            </a:extLst>
          </p:cNvPr>
          <p:cNvSpPr txBox="1"/>
          <p:nvPr/>
        </p:nvSpPr>
        <p:spPr>
          <a:xfrm>
            <a:off x="3748671" y="50028"/>
            <a:ext cx="477085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Cytoplasmic pattern p53 aberrant IHC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4615F-1C02-A701-8E4D-CD9B519D377C}"/>
              </a:ext>
            </a:extLst>
          </p:cNvPr>
          <p:cNvSpPr txBox="1"/>
          <p:nvPr/>
        </p:nvSpPr>
        <p:spPr>
          <a:xfrm>
            <a:off x="1747983" y="6109992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33899789</a:t>
            </a:r>
          </a:p>
        </p:txBody>
      </p:sp>
    </p:spTree>
    <p:extLst>
      <p:ext uri="{BB962C8B-B14F-4D97-AF65-F5344CB8AC3E}">
        <p14:creationId xmlns:p14="http://schemas.microsoft.com/office/powerpoint/2010/main" val="3164662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ell&#10;&#10;Description automatically generated">
            <a:extLst>
              <a:ext uri="{FF2B5EF4-FFF2-40B4-BE49-F238E27FC236}">
                <a16:creationId xmlns:a16="http://schemas.microsoft.com/office/drawing/2014/main" id="{9647D853-C606-1CCB-8C38-126CCE7BA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9" y="556054"/>
            <a:ext cx="10145401" cy="62266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EF786BA-4492-1E56-90B5-2CB5CEA36208}"/>
              </a:ext>
            </a:extLst>
          </p:cNvPr>
          <p:cNvSpPr/>
          <p:nvPr/>
        </p:nvSpPr>
        <p:spPr>
          <a:xfrm>
            <a:off x="5336060" y="1497251"/>
            <a:ext cx="1917357" cy="6775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F10A6-EEBD-16FC-6D30-42044FC7929C}"/>
              </a:ext>
            </a:extLst>
          </p:cNvPr>
          <p:cNvSpPr txBox="1"/>
          <p:nvPr/>
        </p:nvSpPr>
        <p:spPr>
          <a:xfrm>
            <a:off x="3195142" y="42011"/>
            <a:ext cx="58017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Structured Approach to p53 IHC Interpretation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7DDF2B-49D4-7CBC-8049-97903A3B80B5}"/>
              </a:ext>
            </a:extLst>
          </p:cNvPr>
          <p:cNvSpPr/>
          <p:nvPr/>
        </p:nvSpPr>
        <p:spPr>
          <a:xfrm>
            <a:off x="6995986" y="2401171"/>
            <a:ext cx="1917357" cy="6775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411B93-4932-3EFD-3448-BB522FD1A852}"/>
              </a:ext>
            </a:extLst>
          </p:cNvPr>
          <p:cNvSpPr/>
          <p:nvPr/>
        </p:nvSpPr>
        <p:spPr>
          <a:xfrm>
            <a:off x="5336059" y="3153056"/>
            <a:ext cx="1917357" cy="6775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A07ADE-645D-B75C-154B-A98C6EAD5CAA}"/>
              </a:ext>
            </a:extLst>
          </p:cNvPr>
          <p:cNvSpPr/>
          <p:nvPr/>
        </p:nvSpPr>
        <p:spPr>
          <a:xfrm>
            <a:off x="5336058" y="4005676"/>
            <a:ext cx="1917357" cy="6775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4FC35-EBCD-E894-2286-55E2C2220ABA}"/>
              </a:ext>
            </a:extLst>
          </p:cNvPr>
          <p:cNvSpPr txBox="1"/>
          <p:nvPr/>
        </p:nvSpPr>
        <p:spPr>
          <a:xfrm>
            <a:off x="5606879" y="6581001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33899789</a:t>
            </a:r>
          </a:p>
        </p:txBody>
      </p:sp>
    </p:spTree>
    <p:extLst>
      <p:ext uri="{BB962C8B-B14F-4D97-AF65-F5344CB8AC3E}">
        <p14:creationId xmlns:p14="http://schemas.microsoft.com/office/powerpoint/2010/main" val="1343462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F4D05-81F2-5044-1CF0-D2E74F206E88}"/>
              </a:ext>
            </a:extLst>
          </p:cNvPr>
          <p:cNvSpPr txBox="1"/>
          <p:nvPr/>
        </p:nvSpPr>
        <p:spPr>
          <a:xfrm>
            <a:off x="3090367" y="42011"/>
            <a:ext cx="609032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 for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 aberrancy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6D16A-38A6-7888-1A99-0B44CD9DF3E1}"/>
              </a:ext>
            </a:extLst>
          </p:cNvPr>
          <p:cNvSpPr txBox="1"/>
          <p:nvPr/>
        </p:nvSpPr>
        <p:spPr>
          <a:xfrm>
            <a:off x="3686780" y="667961"/>
            <a:ext cx="489749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Sub-clonal pattern of aberrant staining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80270-9DEF-CCE1-B565-AA0BEEA7ABAC}"/>
              </a:ext>
            </a:extLst>
          </p:cNvPr>
          <p:cNvSpPr txBox="1"/>
          <p:nvPr/>
        </p:nvSpPr>
        <p:spPr>
          <a:xfrm>
            <a:off x="75762" y="1489284"/>
            <a:ext cx="12040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Definition: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Aberrant IHC pattern in a sharply defined zone comprising 10-80% of overall tumor cells stained</a:t>
            </a:r>
          </a:p>
          <a:p>
            <a:pPr algn="l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Remainder of tumor shows wild type IHC pattern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F641A-F38B-B547-EF52-875D15173925}"/>
              </a:ext>
            </a:extLst>
          </p:cNvPr>
          <p:cNvSpPr txBox="1"/>
          <p:nvPr/>
        </p:nvSpPr>
        <p:spPr>
          <a:xfrm>
            <a:off x="5216364" y="6581001"/>
            <a:ext cx="1838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35752743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34FF5-A772-7FE3-1CD3-803B4A393444}"/>
              </a:ext>
            </a:extLst>
          </p:cNvPr>
          <p:cNvSpPr txBox="1"/>
          <p:nvPr/>
        </p:nvSpPr>
        <p:spPr>
          <a:xfrm>
            <a:off x="2553554" y="2536447"/>
            <a:ext cx="6627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Uncommon pattern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(~5% of cases)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Usually occurs in setting of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mutation or MSI-high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Behaves as POLE or MSI-high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(if those alterations are present)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71CC2-F08D-F4BA-FA4F-104E9683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3" b="11781"/>
          <a:stretch/>
        </p:blipFill>
        <p:spPr>
          <a:xfrm>
            <a:off x="1621746" y="453656"/>
            <a:ext cx="9161451" cy="5757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3CD072-18EA-21A6-A1B0-DF6AD8785BB4}"/>
              </a:ext>
            </a:extLst>
          </p:cNvPr>
          <p:cNvSpPr txBox="1"/>
          <p:nvPr/>
        </p:nvSpPr>
        <p:spPr>
          <a:xfrm>
            <a:off x="3290259" y="0"/>
            <a:ext cx="541045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Sub-clonal pattern of aberrant p53 staining</a:t>
            </a:r>
          </a:p>
        </p:txBody>
      </p:sp>
    </p:spTree>
    <p:extLst>
      <p:ext uri="{BB962C8B-B14F-4D97-AF65-F5344CB8AC3E}">
        <p14:creationId xmlns:p14="http://schemas.microsoft.com/office/powerpoint/2010/main" val="2517429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71CC2-F08D-F4BA-FA4F-104E9683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3" b="11781"/>
          <a:stretch/>
        </p:blipFill>
        <p:spPr>
          <a:xfrm>
            <a:off x="1621746" y="453656"/>
            <a:ext cx="9161451" cy="5757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3CD072-18EA-21A6-A1B0-DF6AD8785BB4}"/>
              </a:ext>
            </a:extLst>
          </p:cNvPr>
          <p:cNvSpPr txBox="1"/>
          <p:nvPr/>
        </p:nvSpPr>
        <p:spPr>
          <a:xfrm>
            <a:off x="3290259" y="0"/>
            <a:ext cx="541045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Sub-clonal pattern of aberrant p53 staining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04146CC-8B46-CB99-942D-B2DF5C6B21E4}"/>
              </a:ext>
            </a:extLst>
          </p:cNvPr>
          <p:cNvSpPr/>
          <p:nvPr/>
        </p:nvSpPr>
        <p:spPr>
          <a:xfrm>
            <a:off x="3287873" y="631016"/>
            <a:ext cx="5981919" cy="4008329"/>
          </a:xfrm>
          <a:custGeom>
            <a:avLst/>
            <a:gdLst>
              <a:gd name="connsiteX0" fmla="*/ 31524 w 5981919"/>
              <a:gd name="connsiteY0" fmla="*/ 144050 h 4008329"/>
              <a:gd name="connsiteX1" fmla="*/ 112943 w 5981919"/>
              <a:gd name="connsiteY1" fmla="*/ 194154 h 4008329"/>
              <a:gd name="connsiteX2" fmla="*/ 150522 w 5981919"/>
              <a:gd name="connsiteY2" fmla="*/ 212943 h 4008329"/>
              <a:gd name="connsiteX3" fmla="*/ 175574 w 5981919"/>
              <a:gd name="connsiteY3" fmla="*/ 231732 h 4008329"/>
              <a:gd name="connsiteX4" fmla="*/ 206889 w 5981919"/>
              <a:gd name="connsiteY4" fmla="*/ 244258 h 4008329"/>
              <a:gd name="connsiteX5" fmla="*/ 275782 w 5981919"/>
              <a:gd name="connsiteY5" fmla="*/ 300625 h 4008329"/>
              <a:gd name="connsiteX6" fmla="*/ 300834 w 5981919"/>
              <a:gd name="connsiteY6" fmla="*/ 319414 h 4008329"/>
              <a:gd name="connsiteX7" fmla="*/ 338412 w 5981919"/>
              <a:gd name="connsiteY7" fmla="*/ 344466 h 4008329"/>
              <a:gd name="connsiteX8" fmla="*/ 363464 w 5981919"/>
              <a:gd name="connsiteY8" fmla="*/ 369518 h 4008329"/>
              <a:gd name="connsiteX9" fmla="*/ 426094 w 5981919"/>
              <a:gd name="connsiteY9" fmla="*/ 413359 h 4008329"/>
              <a:gd name="connsiteX10" fmla="*/ 444883 w 5981919"/>
              <a:gd name="connsiteY10" fmla="*/ 432148 h 4008329"/>
              <a:gd name="connsiteX11" fmla="*/ 482461 w 5981919"/>
              <a:gd name="connsiteY11" fmla="*/ 457200 h 4008329"/>
              <a:gd name="connsiteX12" fmla="*/ 494987 w 5981919"/>
              <a:gd name="connsiteY12" fmla="*/ 475989 h 4008329"/>
              <a:gd name="connsiteX13" fmla="*/ 538828 w 5981919"/>
              <a:gd name="connsiteY13" fmla="*/ 501041 h 4008329"/>
              <a:gd name="connsiteX14" fmla="*/ 588932 w 5981919"/>
              <a:gd name="connsiteY14" fmla="*/ 538619 h 4008329"/>
              <a:gd name="connsiteX15" fmla="*/ 613985 w 5981919"/>
              <a:gd name="connsiteY15" fmla="*/ 551145 h 4008329"/>
              <a:gd name="connsiteX16" fmla="*/ 670352 w 5981919"/>
              <a:gd name="connsiteY16" fmla="*/ 601250 h 4008329"/>
              <a:gd name="connsiteX17" fmla="*/ 707930 w 5981919"/>
              <a:gd name="connsiteY17" fmla="*/ 632565 h 4008329"/>
              <a:gd name="connsiteX18" fmla="*/ 720456 w 5981919"/>
              <a:gd name="connsiteY18" fmla="*/ 651354 h 4008329"/>
              <a:gd name="connsiteX19" fmla="*/ 826927 w 5981919"/>
              <a:gd name="connsiteY19" fmla="*/ 726510 h 4008329"/>
              <a:gd name="connsiteX20" fmla="*/ 851979 w 5981919"/>
              <a:gd name="connsiteY20" fmla="*/ 757825 h 4008329"/>
              <a:gd name="connsiteX21" fmla="*/ 889557 w 5981919"/>
              <a:gd name="connsiteY21" fmla="*/ 801666 h 4008329"/>
              <a:gd name="connsiteX22" fmla="*/ 902083 w 5981919"/>
              <a:gd name="connsiteY22" fmla="*/ 826718 h 4008329"/>
              <a:gd name="connsiteX23" fmla="*/ 927135 w 5981919"/>
              <a:gd name="connsiteY23" fmla="*/ 870559 h 4008329"/>
              <a:gd name="connsiteX24" fmla="*/ 945924 w 5981919"/>
              <a:gd name="connsiteY24" fmla="*/ 895611 h 4008329"/>
              <a:gd name="connsiteX25" fmla="*/ 958450 w 5981919"/>
              <a:gd name="connsiteY25" fmla="*/ 926926 h 4008329"/>
              <a:gd name="connsiteX26" fmla="*/ 989765 w 5981919"/>
              <a:gd name="connsiteY26" fmla="*/ 970767 h 4008329"/>
              <a:gd name="connsiteX27" fmla="*/ 1002291 w 5981919"/>
              <a:gd name="connsiteY27" fmla="*/ 995819 h 4008329"/>
              <a:gd name="connsiteX28" fmla="*/ 1014817 w 5981919"/>
              <a:gd name="connsiteY28" fmla="*/ 1045924 h 4008329"/>
              <a:gd name="connsiteX29" fmla="*/ 1014817 w 5981919"/>
              <a:gd name="connsiteY29" fmla="*/ 1334022 h 4008329"/>
              <a:gd name="connsiteX30" fmla="*/ 1008554 w 5981919"/>
              <a:gd name="connsiteY30" fmla="*/ 1509387 h 4008329"/>
              <a:gd name="connsiteX31" fmla="*/ 996028 w 5981919"/>
              <a:gd name="connsiteY31" fmla="*/ 1622121 h 4008329"/>
              <a:gd name="connsiteX32" fmla="*/ 989765 w 5981919"/>
              <a:gd name="connsiteY32" fmla="*/ 1878904 h 4008329"/>
              <a:gd name="connsiteX33" fmla="*/ 983502 w 5981919"/>
              <a:gd name="connsiteY33" fmla="*/ 1947797 h 4008329"/>
              <a:gd name="connsiteX34" fmla="*/ 977239 w 5981919"/>
              <a:gd name="connsiteY34" fmla="*/ 2029217 h 4008329"/>
              <a:gd name="connsiteX35" fmla="*/ 983502 w 5981919"/>
              <a:gd name="connsiteY35" fmla="*/ 2204581 h 4008329"/>
              <a:gd name="connsiteX36" fmla="*/ 989765 w 5981919"/>
              <a:gd name="connsiteY36" fmla="*/ 2242159 h 4008329"/>
              <a:gd name="connsiteX37" fmla="*/ 1046132 w 5981919"/>
              <a:gd name="connsiteY37" fmla="*/ 2367419 h 4008329"/>
              <a:gd name="connsiteX38" fmla="*/ 1058659 w 5981919"/>
              <a:gd name="connsiteY38" fmla="*/ 2392471 h 4008329"/>
              <a:gd name="connsiteX39" fmla="*/ 1071185 w 5981919"/>
              <a:gd name="connsiteY39" fmla="*/ 2423787 h 4008329"/>
              <a:gd name="connsiteX40" fmla="*/ 1089974 w 5981919"/>
              <a:gd name="connsiteY40" fmla="*/ 2442576 h 4008329"/>
              <a:gd name="connsiteX41" fmla="*/ 1146341 w 5981919"/>
              <a:gd name="connsiteY41" fmla="*/ 2530258 h 4008329"/>
              <a:gd name="connsiteX42" fmla="*/ 1252812 w 5981919"/>
              <a:gd name="connsiteY42" fmla="*/ 2655518 h 4008329"/>
              <a:gd name="connsiteX43" fmla="*/ 1290390 w 5981919"/>
              <a:gd name="connsiteY43" fmla="*/ 2705622 h 4008329"/>
              <a:gd name="connsiteX44" fmla="*/ 1378072 w 5981919"/>
              <a:gd name="connsiteY44" fmla="*/ 2799567 h 4008329"/>
              <a:gd name="connsiteX45" fmla="*/ 1403124 w 5981919"/>
              <a:gd name="connsiteY45" fmla="*/ 2830882 h 4008329"/>
              <a:gd name="connsiteX46" fmla="*/ 1497069 w 5981919"/>
              <a:gd name="connsiteY46" fmla="*/ 2937354 h 4008329"/>
              <a:gd name="connsiteX47" fmla="*/ 1559700 w 5981919"/>
              <a:gd name="connsiteY47" fmla="*/ 2999984 h 4008329"/>
              <a:gd name="connsiteX48" fmla="*/ 1584752 w 5981919"/>
              <a:gd name="connsiteY48" fmla="*/ 3025036 h 4008329"/>
              <a:gd name="connsiteX49" fmla="*/ 1666171 w 5981919"/>
              <a:gd name="connsiteY49" fmla="*/ 3087666 h 4008329"/>
              <a:gd name="connsiteX50" fmla="*/ 1728801 w 5981919"/>
              <a:gd name="connsiteY50" fmla="*/ 3106455 h 4008329"/>
              <a:gd name="connsiteX51" fmla="*/ 2016900 w 5981919"/>
              <a:gd name="connsiteY51" fmla="*/ 3093929 h 4008329"/>
              <a:gd name="connsiteX52" fmla="*/ 2092056 w 5981919"/>
              <a:gd name="connsiteY52" fmla="*/ 3081403 h 4008329"/>
              <a:gd name="connsiteX53" fmla="*/ 2173475 w 5981919"/>
              <a:gd name="connsiteY53" fmla="*/ 3050088 h 4008329"/>
              <a:gd name="connsiteX54" fmla="*/ 2217316 w 5981919"/>
              <a:gd name="connsiteY54" fmla="*/ 3037562 h 4008329"/>
              <a:gd name="connsiteX55" fmla="*/ 2298735 w 5981919"/>
              <a:gd name="connsiteY55" fmla="*/ 3006247 h 4008329"/>
              <a:gd name="connsiteX56" fmla="*/ 2455311 w 5981919"/>
              <a:gd name="connsiteY56" fmla="*/ 2943617 h 4008329"/>
              <a:gd name="connsiteX57" fmla="*/ 2511678 w 5981919"/>
              <a:gd name="connsiteY57" fmla="*/ 2918565 h 4008329"/>
              <a:gd name="connsiteX58" fmla="*/ 2693305 w 5981919"/>
              <a:gd name="connsiteY58" fmla="*/ 2812093 h 4008329"/>
              <a:gd name="connsiteX59" fmla="*/ 2737146 w 5981919"/>
              <a:gd name="connsiteY59" fmla="*/ 2780778 h 4008329"/>
              <a:gd name="connsiteX60" fmla="*/ 2856143 w 5981919"/>
              <a:gd name="connsiteY60" fmla="*/ 2711885 h 4008329"/>
              <a:gd name="connsiteX61" fmla="*/ 2993930 w 5981919"/>
              <a:gd name="connsiteY61" fmla="*/ 2642992 h 4008329"/>
              <a:gd name="connsiteX62" fmla="*/ 3050297 w 5981919"/>
              <a:gd name="connsiteY62" fmla="*/ 2611677 h 4008329"/>
              <a:gd name="connsiteX63" fmla="*/ 3106664 w 5981919"/>
              <a:gd name="connsiteY63" fmla="*/ 2605414 h 4008329"/>
              <a:gd name="connsiteX64" fmla="*/ 3137979 w 5981919"/>
              <a:gd name="connsiteY64" fmla="*/ 2599151 h 4008329"/>
              <a:gd name="connsiteX65" fmla="*/ 3256976 w 5981919"/>
              <a:gd name="connsiteY65" fmla="*/ 2617940 h 4008329"/>
              <a:gd name="connsiteX66" fmla="*/ 3350922 w 5981919"/>
              <a:gd name="connsiteY66" fmla="*/ 2674307 h 4008329"/>
              <a:gd name="connsiteX67" fmla="*/ 3357185 w 5981919"/>
              <a:gd name="connsiteY67" fmla="*/ 2761989 h 4008329"/>
              <a:gd name="connsiteX68" fmla="*/ 3350922 w 5981919"/>
              <a:gd name="connsiteY68" fmla="*/ 2899776 h 4008329"/>
              <a:gd name="connsiteX69" fmla="*/ 3432341 w 5981919"/>
              <a:gd name="connsiteY69" fmla="*/ 3162822 h 4008329"/>
              <a:gd name="connsiteX70" fmla="*/ 3488708 w 5981919"/>
              <a:gd name="connsiteY70" fmla="*/ 3231715 h 4008329"/>
              <a:gd name="connsiteX71" fmla="*/ 3557601 w 5981919"/>
              <a:gd name="connsiteY71" fmla="*/ 3281819 h 4008329"/>
              <a:gd name="connsiteX72" fmla="*/ 3695387 w 5981919"/>
              <a:gd name="connsiteY72" fmla="*/ 3300608 h 4008329"/>
              <a:gd name="connsiteX73" fmla="*/ 3858226 w 5981919"/>
              <a:gd name="connsiteY73" fmla="*/ 3256767 h 4008329"/>
              <a:gd name="connsiteX74" fmla="*/ 3996012 w 5981919"/>
              <a:gd name="connsiteY74" fmla="*/ 3187874 h 4008329"/>
              <a:gd name="connsiteX75" fmla="*/ 4033590 w 5981919"/>
              <a:gd name="connsiteY75" fmla="*/ 3169085 h 4008329"/>
              <a:gd name="connsiteX76" fmla="*/ 4140061 w 5981919"/>
              <a:gd name="connsiteY76" fmla="*/ 3212926 h 4008329"/>
              <a:gd name="connsiteX77" fmla="*/ 4183902 w 5981919"/>
              <a:gd name="connsiteY77" fmla="*/ 3237978 h 4008329"/>
              <a:gd name="connsiteX78" fmla="*/ 4359267 w 5981919"/>
              <a:gd name="connsiteY78" fmla="*/ 3388291 h 4008329"/>
              <a:gd name="connsiteX79" fmla="*/ 4534631 w 5981919"/>
              <a:gd name="connsiteY79" fmla="*/ 3626285 h 4008329"/>
              <a:gd name="connsiteX80" fmla="*/ 4597261 w 5981919"/>
              <a:gd name="connsiteY80" fmla="*/ 3726493 h 4008329"/>
              <a:gd name="connsiteX81" fmla="*/ 4634839 w 5981919"/>
              <a:gd name="connsiteY81" fmla="*/ 3770334 h 4008329"/>
              <a:gd name="connsiteX82" fmla="*/ 4716259 w 5981919"/>
              <a:gd name="connsiteY82" fmla="*/ 3870543 h 4008329"/>
              <a:gd name="connsiteX83" fmla="*/ 4835256 w 5981919"/>
              <a:gd name="connsiteY83" fmla="*/ 3945699 h 4008329"/>
              <a:gd name="connsiteX84" fmla="*/ 4979305 w 5981919"/>
              <a:gd name="connsiteY84" fmla="*/ 3995803 h 4008329"/>
              <a:gd name="connsiteX85" fmla="*/ 5054461 w 5981919"/>
              <a:gd name="connsiteY85" fmla="*/ 4008329 h 4008329"/>
              <a:gd name="connsiteX86" fmla="*/ 5129617 w 5981919"/>
              <a:gd name="connsiteY86" fmla="*/ 3989540 h 4008329"/>
              <a:gd name="connsiteX87" fmla="*/ 5229826 w 5981919"/>
              <a:gd name="connsiteY87" fmla="*/ 3901858 h 4008329"/>
              <a:gd name="connsiteX88" fmla="*/ 5248615 w 5981919"/>
              <a:gd name="connsiteY88" fmla="*/ 3876806 h 4008329"/>
              <a:gd name="connsiteX89" fmla="*/ 5317508 w 5981919"/>
              <a:gd name="connsiteY89" fmla="*/ 3676389 h 4008329"/>
              <a:gd name="connsiteX90" fmla="*/ 5336297 w 5981919"/>
              <a:gd name="connsiteY90" fmla="*/ 3275556 h 4008329"/>
              <a:gd name="connsiteX91" fmla="*/ 5348823 w 5981919"/>
              <a:gd name="connsiteY91" fmla="*/ 3012510 h 4008329"/>
              <a:gd name="connsiteX92" fmla="*/ 5361349 w 5981919"/>
              <a:gd name="connsiteY92" fmla="*/ 2956143 h 4008329"/>
              <a:gd name="connsiteX93" fmla="*/ 5455294 w 5981919"/>
              <a:gd name="connsiteY93" fmla="*/ 2793304 h 4008329"/>
              <a:gd name="connsiteX94" fmla="*/ 5561765 w 5981919"/>
              <a:gd name="connsiteY94" fmla="*/ 2699359 h 4008329"/>
              <a:gd name="connsiteX95" fmla="*/ 5586817 w 5981919"/>
              <a:gd name="connsiteY95" fmla="*/ 2674307 h 4008329"/>
              <a:gd name="connsiteX96" fmla="*/ 5599343 w 5981919"/>
              <a:gd name="connsiteY96" fmla="*/ 2630466 h 4008329"/>
              <a:gd name="connsiteX97" fmla="*/ 5593080 w 5981919"/>
              <a:gd name="connsiteY97" fmla="*/ 2611677 h 4008329"/>
              <a:gd name="connsiteX98" fmla="*/ 5511661 w 5981919"/>
              <a:gd name="connsiteY98" fmla="*/ 2718148 h 4008329"/>
              <a:gd name="connsiteX99" fmla="*/ 5492872 w 5981919"/>
              <a:gd name="connsiteY99" fmla="*/ 2711885 h 4008329"/>
              <a:gd name="connsiteX100" fmla="*/ 5467820 w 5981919"/>
              <a:gd name="connsiteY100" fmla="*/ 2655518 h 4008329"/>
              <a:gd name="connsiteX101" fmla="*/ 5480346 w 5981919"/>
              <a:gd name="connsiteY101" fmla="*/ 2561573 h 4008329"/>
              <a:gd name="connsiteX102" fmla="*/ 5505398 w 5981919"/>
              <a:gd name="connsiteY102" fmla="*/ 2549047 h 4008329"/>
              <a:gd name="connsiteX103" fmla="*/ 5568028 w 5981919"/>
              <a:gd name="connsiteY103" fmla="*/ 2523995 h 4008329"/>
              <a:gd name="connsiteX104" fmla="*/ 5680763 w 5981919"/>
              <a:gd name="connsiteY104" fmla="*/ 2455102 h 4008329"/>
              <a:gd name="connsiteX105" fmla="*/ 5737130 w 5981919"/>
              <a:gd name="connsiteY105" fmla="*/ 2379945 h 4008329"/>
              <a:gd name="connsiteX106" fmla="*/ 5774708 w 5981919"/>
              <a:gd name="connsiteY106" fmla="*/ 2304789 h 4008329"/>
              <a:gd name="connsiteX107" fmla="*/ 5856127 w 5981919"/>
              <a:gd name="connsiteY107" fmla="*/ 2192055 h 4008329"/>
              <a:gd name="connsiteX108" fmla="*/ 5975124 w 5981919"/>
              <a:gd name="connsiteY108" fmla="*/ 1903956 h 4008329"/>
              <a:gd name="connsiteX109" fmla="*/ 5968861 w 5981919"/>
              <a:gd name="connsiteY109" fmla="*/ 1759907 h 4008329"/>
              <a:gd name="connsiteX110" fmla="*/ 5937546 w 5981919"/>
              <a:gd name="connsiteY110" fmla="*/ 1709803 h 4008329"/>
              <a:gd name="connsiteX111" fmla="*/ 5868653 w 5981919"/>
              <a:gd name="connsiteY111" fmla="*/ 1615858 h 4008329"/>
              <a:gd name="connsiteX112" fmla="*/ 5818549 w 5981919"/>
              <a:gd name="connsiteY112" fmla="*/ 1553228 h 4008329"/>
              <a:gd name="connsiteX113" fmla="*/ 5780971 w 5981919"/>
              <a:gd name="connsiteY113" fmla="*/ 1496861 h 4008329"/>
              <a:gd name="connsiteX114" fmla="*/ 5730867 w 5981919"/>
              <a:gd name="connsiteY114" fmla="*/ 1427967 h 4008329"/>
              <a:gd name="connsiteX115" fmla="*/ 5705815 w 5981919"/>
              <a:gd name="connsiteY115" fmla="*/ 1402915 h 4008329"/>
              <a:gd name="connsiteX116" fmla="*/ 5593080 w 5981919"/>
              <a:gd name="connsiteY116" fmla="*/ 1290181 h 4008329"/>
              <a:gd name="connsiteX117" fmla="*/ 5555502 w 5981919"/>
              <a:gd name="connsiteY117" fmla="*/ 1258866 h 4008329"/>
              <a:gd name="connsiteX118" fmla="*/ 5455294 w 5981919"/>
              <a:gd name="connsiteY118" fmla="*/ 1215025 h 4008329"/>
              <a:gd name="connsiteX119" fmla="*/ 5342560 w 5981919"/>
              <a:gd name="connsiteY119" fmla="*/ 1177447 h 4008329"/>
              <a:gd name="connsiteX120" fmla="*/ 4973042 w 5981919"/>
              <a:gd name="connsiteY120" fmla="*/ 1127343 h 4008329"/>
              <a:gd name="connsiteX121" fmla="*/ 4879097 w 5981919"/>
              <a:gd name="connsiteY121" fmla="*/ 1121080 h 4008329"/>
              <a:gd name="connsiteX122" fmla="*/ 4622313 w 5981919"/>
              <a:gd name="connsiteY122" fmla="*/ 1077239 h 4008329"/>
              <a:gd name="connsiteX123" fmla="*/ 4446949 w 5981919"/>
              <a:gd name="connsiteY123" fmla="*/ 1027134 h 4008329"/>
              <a:gd name="connsiteX124" fmla="*/ 4221480 w 5981919"/>
              <a:gd name="connsiteY124" fmla="*/ 951978 h 4008329"/>
              <a:gd name="connsiteX125" fmla="*/ 4102483 w 5981919"/>
              <a:gd name="connsiteY125" fmla="*/ 920663 h 4008329"/>
              <a:gd name="connsiteX126" fmla="*/ 3745491 w 5981919"/>
              <a:gd name="connsiteY126" fmla="*/ 807929 h 4008329"/>
              <a:gd name="connsiteX127" fmla="*/ 3545075 w 5981919"/>
              <a:gd name="connsiteY127" fmla="*/ 764088 h 4008329"/>
              <a:gd name="connsiteX128" fmla="*/ 3225661 w 5981919"/>
              <a:gd name="connsiteY128" fmla="*/ 663880 h 4008329"/>
              <a:gd name="connsiteX129" fmla="*/ 3000193 w 5981919"/>
              <a:gd name="connsiteY129" fmla="*/ 613776 h 4008329"/>
              <a:gd name="connsiteX130" fmla="*/ 2655727 w 5981919"/>
              <a:gd name="connsiteY130" fmla="*/ 569934 h 4008329"/>
              <a:gd name="connsiteX131" fmla="*/ 2430259 w 5981919"/>
              <a:gd name="connsiteY131" fmla="*/ 519830 h 4008329"/>
              <a:gd name="connsiteX132" fmla="*/ 2267420 w 5981919"/>
              <a:gd name="connsiteY132" fmla="*/ 463463 h 4008329"/>
              <a:gd name="connsiteX133" fmla="*/ 1966795 w 5981919"/>
              <a:gd name="connsiteY133" fmla="*/ 388307 h 4008329"/>
              <a:gd name="connsiteX134" fmla="*/ 1252812 w 5981919"/>
              <a:gd name="connsiteY134" fmla="*/ 156576 h 4008329"/>
              <a:gd name="connsiteX135" fmla="*/ 1002291 w 5981919"/>
              <a:gd name="connsiteY135" fmla="*/ 81419 h 4008329"/>
              <a:gd name="connsiteX136" fmla="*/ 902083 w 5981919"/>
              <a:gd name="connsiteY136" fmla="*/ 50104 h 4008329"/>
              <a:gd name="connsiteX137" fmla="*/ 820664 w 5981919"/>
              <a:gd name="connsiteY137" fmla="*/ 31315 h 4008329"/>
              <a:gd name="connsiteX138" fmla="*/ 758034 w 5981919"/>
              <a:gd name="connsiteY138" fmla="*/ 12526 h 4008329"/>
              <a:gd name="connsiteX139" fmla="*/ 676615 w 5981919"/>
              <a:gd name="connsiteY139" fmla="*/ 0 h 4008329"/>
              <a:gd name="connsiteX140" fmla="*/ 607722 w 5981919"/>
              <a:gd name="connsiteY140" fmla="*/ 6263 h 4008329"/>
              <a:gd name="connsiteX141" fmla="*/ 106680 w 5981919"/>
              <a:gd name="connsiteY141" fmla="*/ 25052 h 4008329"/>
              <a:gd name="connsiteX142" fmla="*/ 50313 w 5981919"/>
              <a:gd name="connsiteY142" fmla="*/ 62630 h 4008329"/>
              <a:gd name="connsiteX143" fmla="*/ 209 w 5981919"/>
              <a:gd name="connsiteY143" fmla="*/ 100208 h 4008329"/>
              <a:gd name="connsiteX144" fmla="*/ 31524 w 5981919"/>
              <a:gd name="connsiteY144" fmla="*/ 144050 h 400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981919" h="4008329">
                <a:moveTo>
                  <a:pt x="31524" y="144050"/>
                </a:moveTo>
                <a:cubicBezTo>
                  <a:pt x="50313" y="159708"/>
                  <a:pt x="40528" y="153923"/>
                  <a:pt x="112943" y="194154"/>
                </a:cubicBezTo>
                <a:cubicBezTo>
                  <a:pt x="149365" y="214389"/>
                  <a:pt x="113943" y="200751"/>
                  <a:pt x="150522" y="212943"/>
                </a:cubicBezTo>
                <a:cubicBezTo>
                  <a:pt x="158873" y="219206"/>
                  <a:pt x="166449" y="226663"/>
                  <a:pt x="175574" y="231732"/>
                </a:cubicBezTo>
                <a:cubicBezTo>
                  <a:pt x="185402" y="237192"/>
                  <a:pt x="197625" y="237889"/>
                  <a:pt x="206889" y="244258"/>
                </a:cubicBezTo>
                <a:cubicBezTo>
                  <a:pt x="231339" y="261068"/>
                  <a:pt x="252045" y="282822"/>
                  <a:pt x="275782" y="300625"/>
                </a:cubicBezTo>
                <a:cubicBezTo>
                  <a:pt x="284133" y="306888"/>
                  <a:pt x="292283" y="313428"/>
                  <a:pt x="300834" y="319414"/>
                </a:cubicBezTo>
                <a:cubicBezTo>
                  <a:pt x="313167" y="328047"/>
                  <a:pt x="327767" y="333821"/>
                  <a:pt x="338412" y="344466"/>
                </a:cubicBezTo>
                <a:cubicBezTo>
                  <a:pt x="346763" y="352817"/>
                  <a:pt x="354178" y="362222"/>
                  <a:pt x="363464" y="369518"/>
                </a:cubicBezTo>
                <a:cubicBezTo>
                  <a:pt x="383502" y="385262"/>
                  <a:pt x="408075" y="395340"/>
                  <a:pt x="426094" y="413359"/>
                </a:cubicBezTo>
                <a:cubicBezTo>
                  <a:pt x="432357" y="419622"/>
                  <a:pt x="437892" y="426710"/>
                  <a:pt x="444883" y="432148"/>
                </a:cubicBezTo>
                <a:cubicBezTo>
                  <a:pt x="456766" y="441390"/>
                  <a:pt x="482461" y="457200"/>
                  <a:pt x="482461" y="457200"/>
                </a:cubicBezTo>
                <a:cubicBezTo>
                  <a:pt x="486636" y="463463"/>
                  <a:pt x="489664" y="470666"/>
                  <a:pt x="494987" y="475989"/>
                </a:cubicBezTo>
                <a:cubicBezTo>
                  <a:pt x="507800" y="488802"/>
                  <a:pt x="524091" y="491217"/>
                  <a:pt x="538828" y="501041"/>
                </a:cubicBezTo>
                <a:cubicBezTo>
                  <a:pt x="574963" y="525131"/>
                  <a:pt x="559616" y="521867"/>
                  <a:pt x="588932" y="538619"/>
                </a:cubicBezTo>
                <a:cubicBezTo>
                  <a:pt x="597039" y="543251"/>
                  <a:pt x="606336" y="545791"/>
                  <a:pt x="613985" y="551145"/>
                </a:cubicBezTo>
                <a:cubicBezTo>
                  <a:pt x="659865" y="583261"/>
                  <a:pt x="639220" y="573577"/>
                  <a:pt x="670352" y="601250"/>
                </a:cubicBezTo>
                <a:cubicBezTo>
                  <a:pt x="682539" y="612083"/>
                  <a:pt x="696400" y="621035"/>
                  <a:pt x="707930" y="632565"/>
                </a:cubicBezTo>
                <a:cubicBezTo>
                  <a:pt x="713253" y="637888"/>
                  <a:pt x="714907" y="646268"/>
                  <a:pt x="720456" y="651354"/>
                </a:cubicBezTo>
                <a:cubicBezTo>
                  <a:pt x="770623" y="697340"/>
                  <a:pt x="775994" y="697405"/>
                  <a:pt x="826927" y="726510"/>
                </a:cubicBezTo>
                <a:cubicBezTo>
                  <a:pt x="835278" y="736948"/>
                  <a:pt x="843176" y="747765"/>
                  <a:pt x="851979" y="757825"/>
                </a:cubicBezTo>
                <a:cubicBezTo>
                  <a:pt x="874397" y="783445"/>
                  <a:pt x="869876" y="770176"/>
                  <a:pt x="889557" y="801666"/>
                </a:cubicBezTo>
                <a:cubicBezTo>
                  <a:pt x="894505" y="809583"/>
                  <a:pt x="897612" y="818522"/>
                  <a:pt x="902083" y="826718"/>
                </a:cubicBezTo>
                <a:cubicBezTo>
                  <a:pt x="910143" y="841494"/>
                  <a:pt x="918099" y="856359"/>
                  <a:pt x="927135" y="870559"/>
                </a:cubicBezTo>
                <a:cubicBezTo>
                  <a:pt x="932739" y="879365"/>
                  <a:pt x="940855" y="886486"/>
                  <a:pt x="945924" y="895611"/>
                </a:cubicBezTo>
                <a:cubicBezTo>
                  <a:pt x="951384" y="905439"/>
                  <a:pt x="953422" y="916870"/>
                  <a:pt x="958450" y="926926"/>
                </a:cubicBezTo>
                <a:cubicBezTo>
                  <a:pt x="965075" y="940176"/>
                  <a:pt x="982673" y="959419"/>
                  <a:pt x="989765" y="970767"/>
                </a:cubicBezTo>
                <a:cubicBezTo>
                  <a:pt x="994713" y="978684"/>
                  <a:pt x="998116" y="987468"/>
                  <a:pt x="1002291" y="995819"/>
                </a:cubicBezTo>
                <a:cubicBezTo>
                  <a:pt x="1006466" y="1012521"/>
                  <a:pt x="1013426" y="1028765"/>
                  <a:pt x="1014817" y="1045924"/>
                </a:cubicBezTo>
                <a:cubicBezTo>
                  <a:pt x="1028530" y="1215054"/>
                  <a:pt x="1020984" y="1195263"/>
                  <a:pt x="1014817" y="1334022"/>
                </a:cubicBezTo>
                <a:cubicBezTo>
                  <a:pt x="1012220" y="1392457"/>
                  <a:pt x="1011550" y="1450971"/>
                  <a:pt x="1008554" y="1509387"/>
                </a:cubicBezTo>
                <a:cubicBezTo>
                  <a:pt x="1006122" y="1556808"/>
                  <a:pt x="1002244" y="1578611"/>
                  <a:pt x="996028" y="1622121"/>
                </a:cubicBezTo>
                <a:cubicBezTo>
                  <a:pt x="993940" y="1707715"/>
                  <a:pt x="993056" y="1793347"/>
                  <a:pt x="989765" y="1878904"/>
                </a:cubicBezTo>
                <a:cubicBezTo>
                  <a:pt x="988879" y="1901946"/>
                  <a:pt x="985417" y="1924818"/>
                  <a:pt x="983502" y="1947797"/>
                </a:cubicBezTo>
                <a:cubicBezTo>
                  <a:pt x="981242" y="1974923"/>
                  <a:pt x="979327" y="2002077"/>
                  <a:pt x="977239" y="2029217"/>
                </a:cubicBezTo>
                <a:cubicBezTo>
                  <a:pt x="979327" y="2087672"/>
                  <a:pt x="980067" y="2146190"/>
                  <a:pt x="983502" y="2204581"/>
                </a:cubicBezTo>
                <a:cubicBezTo>
                  <a:pt x="984248" y="2217258"/>
                  <a:pt x="985977" y="2230038"/>
                  <a:pt x="989765" y="2242159"/>
                </a:cubicBezTo>
                <a:cubicBezTo>
                  <a:pt x="1003814" y="2287117"/>
                  <a:pt x="1025181" y="2325519"/>
                  <a:pt x="1046132" y="2367419"/>
                </a:cubicBezTo>
                <a:cubicBezTo>
                  <a:pt x="1050307" y="2375770"/>
                  <a:pt x="1055192" y="2383802"/>
                  <a:pt x="1058659" y="2392471"/>
                </a:cubicBezTo>
                <a:cubicBezTo>
                  <a:pt x="1062834" y="2402910"/>
                  <a:pt x="1065226" y="2414253"/>
                  <a:pt x="1071185" y="2423787"/>
                </a:cubicBezTo>
                <a:cubicBezTo>
                  <a:pt x="1075879" y="2431298"/>
                  <a:pt x="1084866" y="2435340"/>
                  <a:pt x="1089974" y="2442576"/>
                </a:cubicBezTo>
                <a:cubicBezTo>
                  <a:pt x="1110011" y="2470962"/>
                  <a:pt x="1123838" y="2503784"/>
                  <a:pt x="1146341" y="2530258"/>
                </a:cubicBezTo>
                <a:cubicBezTo>
                  <a:pt x="1181831" y="2572011"/>
                  <a:pt x="1219933" y="2611679"/>
                  <a:pt x="1252812" y="2655518"/>
                </a:cubicBezTo>
                <a:cubicBezTo>
                  <a:pt x="1265338" y="2672219"/>
                  <a:pt x="1277119" y="2689507"/>
                  <a:pt x="1290390" y="2705622"/>
                </a:cubicBezTo>
                <a:cubicBezTo>
                  <a:pt x="1372659" y="2805520"/>
                  <a:pt x="1308346" y="2722868"/>
                  <a:pt x="1378072" y="2799567"/>
                </a:cubicBezTo>
                <a:cubicBezTo>
                  <a:pt x="1387064" y="2809458"/>
                  <a:pt x="1394387" y="2820765"/>
                  <a:pt x="1403124" y="2830882"/>
                </a:cubicBezTo>
                <a:cubicBezTo>
                  <a:pt x="1434060" y="2866703"/>
                  <a:pt x="1463601" y="2903886"/>
                  <a:pt x="1497069" y="2937354"/>
                </a:cubicBezTo>
                <a:lnTo>
                  <a:pt x="1559700" y="2999984"/>
                </a:lnTo>
                <a:lnTo>
                  <a:pt x="1584752" y="3025036"/>
                </a:lnTo>
                <a:cubicBezTo>
                  <a:pt x="1608463" y="3048747"/>
                  <a:pt x="1633074" y="3076634"/>
                  <a:pt x="1666171" y="3087666"/>
                </a:cubicBezTo>
                <a:cubicBezTo>
                  <a:pt x="1699379" y="3098735"/>
                  <a:pt x="1678612" y="3092115"/>
                  <a:pt x="1728801" y="3106455"/>
                </a:cubicBezTo>
                <a:cubicBezTo>
                  <a:pt x="1936308" y="3100994"/>
                  <a:pt x="1898084" y="3109771"/>
                  <a:pt x="2016900" y="3093929"/>
                </a:cubicBezTo>
                <a:cubicBezTo>
                  <a:pt x="2039625" y="3090899"/>
                  <a:pt x="2069091" y="3087144"/>
                  <a:pt x="2092056" y="3081403"/>
                </a:cubicBezTo>
                <a:cubicBezTo>
                  <a:pt x="2181760" y="3058977"/>
                  <a:pt x="2092451" y="3081251"/>
                  <a:pt x="2173475" y="3050088"/>
                </a:cubicBezTo>
                <a:cubicBezTo>
                  <a:pt x="2187660" y="3044632"/>
                  <a:pt x="2202702" y="3041737"/>
                  <a:pt x="2217316" y="3037562"/>
                </a:cubicBezTo>
                <a:cubicBezTo>
                  <a:pt x="2272910" y="3004205"/>
                  <a:pt x="2223362" y="3029801"/>
                  <a:pt x="2298735" y="3006247"/>
                </a:cubicBezTo>
                <a:cubicBezTo>
                  <a:pt x="2329865" y="2996519"/>
                  <a:pt x="2450505" y="2945753"/>
                  <a:pt x="2455311" y="2943617"/>
                </a:cubicBezTo>
                <a:cubicBezTo>
                  <a:pt x="2474100" y="2935266"/>
                  <a:pt x="2493682" y="2928510"/>
                  <a:pt x="2511678" y="2918565"/>
                </a:cubicBezTo>
                <a:cubicBezTo>
                  <a:pt x="2573101" y="2884621"/>
                  <a:pt x="2636199" y="2852883"/>
                  <a:pt x="2693305" y="2812093"/>
                </a:cubicBezTo>
                <a:cubicBezTo>
                  <a:pt x="2707919" y="2801655"/>
                  <a:pt x="2721851" y="2790190"/>
                  <a:pt x="2737146" y="2780778"/>
                </a:cubicBezTo>
                <a:cubicBezTo>
                  <a:pt x="2776181" y="2756757"/>
                  <a:pt x="2816506" y="2734900"/>
                  <a:pt x="2856143" y="2711885"/>
                </a:cubicBezTo>
                <a:cubicBezTo>
                  <a:pt x="3097121" y="2571963"/>
                  <a:pt x="2790875" y="2744520"/>
                  <a:pt x="2993930" y="2642992"/>
                </a:cubicBezTo>
                <a:cubicBezTo>
                  <a:pt x="3033018" y="2623448"/>
                  <a:pt x="3003860" y="2621628"/>
                  <a:pt x="3050297" y="2611677"/>
                </a:cubicBezTo>
                <a:cubicBezTo>
                  <a:pt x="3068782" y="2607716"/>
                  <a:pt x="3087949" y="2608088"/>
                  <a:pt x="3106664" y="2605414"/>
                </a:cubicBezTo>
                <a:cubicBezTo>
                  <a:pt x="3117202" y="2603909"/>
                  <a:pt x="3127541" y="2601239"/>
                  <a:pt x="3137979" y="2599151"/>
                </a:cubicBezTo>
                <a:cubicBezTo>
                  <a:pt x="3176469" y="2603000"/>
                  <a:pt x="3219843" y="2604834"/>
                  <a:pt x="3256976" y="2617940"/>
                </a:cubicBezTo>
                <a:cubicBezTo>
                  <a:pt x="3296213" y="2631788"/>
                  <a:pt x="3317786" y="2650639"/>
                  <a:pt x="3350922" y="2674307"/>
                </a:cubicBezTo>
                <a:cubicBezTo>
                  <a:pt x="3368771" y="2727853"/>
                  <a:pt x="3365086" y="2698783"/>
                  <a:pt x="3357185" y="2761989"/>
                </a:cubicBezTo>
                <a:cubicBezTo>
                  <a:pt x="3355097" y="2807918"/>
                  <a:pt x="3346851" y="2853980"/>
                  <a:pt x="3350922" y="2899776"/>
                </a:cubicBezTo>
                <a:cubicBezTo>
                  <a:pt x="3357934" y="2978661"/>
                  <a:pt x="3392463" y="3092449"/>
                  <a:pt x="3432341" y="3162822"/>
                </a:cubicBezTo>
                <a:cubicBezTo>
                  <a:pt x="3446969" y="3188637"/>
                  <a:pt x="3467196" y="3211279"/>
                  <a:pt x="3488708" y="3231715"/>
                </a:cubicBezTo>
                <a:cubicBezTo>
                  <a:pt x="3509295" y="3251272"/>
                  <a:pt x="3530663" y="3272840"/>
                  <a:pt x="3557601" y="3281819"/>
                </a:cubicBezTo>
                <a:cubicBezTo>
                  <a:pt x="3601576" y="3296477"/>
                  <a:pt x="3649458" y="3294345"/>
                  <a:pt x="3695387" y="3300608"/>
                </a:cubicBezTo>
                <a:cubicBezTo>
                  <a:pt x="3749667" y="3285994"/>
                  <a:pt x="3805029" y="3274932"/>
                  <a:pt x="3858226" y="3256767"/>
                </a:cubicBezTo>
                <a:cubicBezTo>
                  <a:pt x="3923394" y="3234515"/>
                  <a:pt x="3943612" y="3216089"/>
                  <a:pt x="3996012" y="3187874"/>
                </a:cubicBezTo>
                <a:cubicBezTo>
                  <a:pt x="4008343" y="3181234"/>
                  <a:pt x="4021064" y="3175348"/>
                  <a:pt x="4033590" y="3169085"/>
                </a:cubicBezTo>
                <a:cubicBezTo>
                  <a:pt x="4069080" y="3183699"/>
                  <a:pt x="4106737" y="3193884"/>
                  <a:pt x="4140061" y="3212926"/>
                </a:cubicBezTo>
                <a:cubicBezTo>
                  <a:pt x="4154675" y="3221277"/>
                  <a:pt x="4169898" y="3228642"/>
                  <a:pt x="4183902" y="3237978"/>
                </a:cubicBezTo>
                <a:cubicBezTo>
                  <a:pt x="4248015" y="3280720"/>
                  <a:pt x="4308259" y="3330327"/>
                  <a:pt x="4359267" y="3388291"/>
                </a:cubicBezTo>
                <a:cubicBezTo>
                  <a:pt x="4403226" y="3438245"/>
                  <a:pt x="4510526" y="3587716"/>
                  <a:pt x="4534631" y="3626285"/>
                </a:cubicBezTo>
                <a:cubicBezTo>
                  <a:pt x="4555508" y="3659688"/>
                  <a:pt x="4571626" y="3696586"/>
                  <a:pt x="4597261" y="3726493"/>
                </a:cubicBezTo>
                <a:cubicBezTo>
                  <a:pt x="4609787" y="3741107"/>
                  <a:pt x="4623104" y="3755078"/>
                  <a:pt x="4634839" y="3770334"/>
                </a:cubicBezTo>
                <a:cubicBezTo>
                  <a:pt x="4676995" y="3825137"/>
                  <a:pt x="4646976" y="3808189"/>
                  <a:pt x="4716259" y="3870543"/>
                </a:cubicBezTo>
                <a:cubicBezTo>
                  <a:pt x="4755256" y="3905640"/>
                  <a:pt x="4789344" y="3925039"/>
                  <a:pt x="4835256" y="3945699"/>
                </a:cubicBezTo>
                <a:cubicBezTo>
                  <a:pt x="4892677" y="3971538"/>
                  <a:pt x="4919054" y="3982705"/>
                  <a:pt x="4979305" y="3995803"/>
                </a:cubicBezTo>
                <a:cubicBezTo>
                  <a:pt x="5004123" y="4001198"/>
                  <a:pt x="5029409" y="4004154"/>
                  <a:pt x="5054461" y="4008329"/>
                </a:cubicBezTo>
                <a:cubicBezTo>
                  <a:pt x="5079513" y="4002066"/>
                  <a:pt x="5105641" y="3999130"/>
                  <a:pt x="5129617" y="3989540"/>
                </a:cubicBezTo>
                <a:cubicBezTo>
                  <a:pt x="5176888" y="3970632"/>
                  <a:pt x="5197464" y="3940104"/>
                  <a:pt x="5229826" y="3901858"/>
                </a:cubicBezTo>
                <a:cubicBezTo>
                  <a:pt x="5236569" y="3893890"/>
                  <a:pt x="5244266" y="3886295"/>
                  <a:pt x="5248615" y="3876806"/>
                </a:cubicBezTo>
                <a:cubicBezTo>
                  <a:pt x="5297863" y="3769356"/>
                  <a:pt x="5293811" y="3771177"/>
                  <a:pt x="5317508" y="3676389"/>
                </a:cubicBezTo>
                <a:cubicBezTo>
                  <a:pt x="5342361" y="3440287"/>
                  <a:pt x="5323282" y="3652994"/>
                  <a:pt x="5336297" y="3275556"/>
                </a:cubicBezTo>
                <a:cubicBezTo>
                  <a:pt x="5339322" y="3187827"/>
                  <a:pt x="5341959" y="3100023"/>
                  <a:pt x="5348823" y="3012510"/>
                </a:cubicBezTo>
                <a:cubicBezTo>
                  <a:pt x="5350328" y="2993322"/>
                  <a:pt x="5354497" y="2974129"/>
                  <a:pt x="5361349" y="2956143"/>
                </a:cubicBezTo>
                <a:cubicBezTo>
                  <a:pt x="5375666" y="2918562"/>
                  <a:pt x="5431914" y="2819382"/>
                  <a:pt x="5455294" y="2793304"/>
                </a:cubicBezTo>
                <a:cubicBezTo>
                  <a:pt x="5486889" y="2758063"/>
                  <a:pt x="5526668" y="2731114"/>
                  <a:pt x="5561765" y="2699359"/>
                </a:cubicBezTo>
                <a:cubicBezTo>
                  <a:pt x="5570522" y="2691436"/>
                  <a:pt x="5578466" y="2682658"/>
                  <a:pt x="5586817" y="2674307"/>
                </a:cubicBezTo>
                <a:cubicBezTo>
                  <a:pt x="5589770" y="2665447"/>
                  <a:pt x="5599343" y="2638330"/>
                  <a:pt x="5599343" y="2630466"/>
                </a:cubicBezTo>
                <a:cubicBezTo>
                  <a:pt x="5599343" y="2623864"/>
                  <a:pt x="5595168" y="2617940"/>
                  <a:pt x="5593080" y="2611677"/>
                </a:cubicBezTo>
                <a:cubicBezTo>
                  <a:pt x="5543649" y="2628154"/>
                  <a:pt x="5537657" y="2625720"/>
                  <a:pt x="5511661" y="2718148"/>
                </a:cubicBezTo>
                <a:cubicBezTo>
                  <a:pt x="5491254" y="2790707"/>
                  <a:pt x="5557121" y="2920696"/>
                  <a:pt x="5492872" y="2711885"/>
                </a:cubicBezTo>
                <a:cubicBezTo>
                  <a:pt x="5486825" y="2692233"/>
                  <a:pt x="5476171" y="2674307"/>
                  <a:pt x="5467820" y="2655518"/>
                </a:cubicBezTo>
                <a:cubicBezTo>
                  <a:pt x="5471995" y="2624203"/>
                  <a:pt x="5469832" y="2591364"/>
                  <a:pt x="5480346" y="2561573"/>
                </a:cubicBezTo>
                <a:cubicBezTo>
                  <a:pt x="5483453" y="2552769"/>
                  <a:pt x="5496817" y="2552725"/>
                  <a:pt x="5505398" y="2549047"/>
                </a:cubicBezTo>
                <a:cubicBezTo>
                  <a:pt x="5526065" y="2540190"/>
                  <a:pt x="5547683" y="2533569"/>
                  <a:pt x="5568028" y="2523995"/>
                </a:cubicBezTo>
                <a:cubicBezTo>
                  <a:pt x="5589132" y="2514064"/>
                  <a:pt x="5672661" y="2461685"/>
                  <a:pt x="5680763" y="2455102"/>
                </a:cubicBezTo>
                <a:cubicBezTo>
                  <a:pt x="5694428" y="2443999"/>
                  <a:pt x="5728228" y="2395968"/>
                  <a:pt x="5737130" y="2379945"/>
                </a:cubicBezTo>
                <a:cubicBezTo>
                  <a:pt x="5750732" y="2355461"/>
                  <a:pt x="5758309" y="2327495"/>
                  <a:pt x="5774708" y="2304789"/>
                </a:cubicBezTo>
                <a:cubicBezTo>
                  <a:pt x="5801848" y="2267211"/>
                  <a:pt x="5833756" y="2232653"/>
                  <a:pt x="5856127" y="2192055"/>
                </a:cubicBezTo>
                <a:cubicBezTo>
                  <a:pt x="5923263" y="2070215"/>
                  <a:pt x="5937219" y="2017671"/>
                  <a:pt x="5975124" y="1903956"/>
                </a:cubicBezTo>
                <a:cubicBezTo>
                  <a:pt x="5981556" y="1846069"/>
                  <a:pt x="5988889" y="1822851"/>
                  <a:pt x="5968861" y="1759907"/>
                </a:cubicBezTo>
                <a:cubicBezTo>
                  <a:pt x="5962889" y="1741139"/>
                  <a:pt x="5948793" y="1725971"/>
                  <a:pt x="5937546" y="1709803"/>
                </a:cubicBezTo>
                <a:cubicBezTo>
                  <a:pt x="5915370" y="1677925"/>
                  <a:pt x="5892912" y="1646181"/>
                  <a:pt x="5868653" y="1615858"/>
                </a:cubicBezTo>
                <a:cubicBezTo>
                  <a:pt x="5851952" y="1594981"/>
                  <a:pt x="5832304" y="1576153"/>
                  <a:pt x="5818549" y="1553228"/>
                </a:cubicBezTo>
                <a:cubicBezTo>
                  <a:pt x="5782214" y="1492669"/>
                  <a:pt x="5817504" y="1549053"/>
                  <a:pt x="5780971" y="1496861"/>
                </a:cubicBezTo>
                <a:cubicBezTo>
                  <a:pt x="5756841" y="1462389"/>
                  <a:pt x="5757921" y="1458403"/>
                  <a:pt x="5730867" y="1427967"/>
                </a:cubicBezTo>
                <a:cubicBezTo>
                  <a:pt x="5723021" y="1419140"/>
                  <a:pt x="5713592" y="1411803"/>
                  <a:pt x="5705815" y="1402915"/>
                </a:cubicBezTo>
                <a:cubicBezTo>
                  <a:pt x="5605758" y="1288564"/>
                  <a:pt x="5684678" y="1362150"/>
                  <a:pt x="5593080" y="1290181"/>
                </a:cubicBezTo>
                <a:cubicBezTo>
                  <a:pt x="5580259" y="1280107"/>
                  <a:pt x="5569816" y="1266674"/>
                  <a:pt x="5555502" y="1258866"/>
                </a:cubicBezTo>
                <a:cubicBezTo>
                  <a:pt x="5523494" y="1241407"/>
                  <a:pt x="5489349" y="1228046"/>
                  <a:pt x="5455294" y="1215025"/>
                </a:cubicBezTo>
                <a:cubicBezTo>
                  <a:pt x="5418296" y="1200879"/>
                  <a:pt x="5381291" y="1185747"/>
                  <a:pt x="5342560" y="1177447"/>
                </a:cubicBezTo>
                <a:cubicBezTo>
                  <a:pt x="5217344" y="1150615"/>
                  <a:pt x="5098824" y="1137825"/>
                  <a:pt x="4973042" y="1127343"/>
                </a:cubicBezTo>
                <a:cubicBezTo>
                  <a:pt x="4941766" y="1124737"/>
                  <a:pt x="4910412" y="1123168"/>
                  <a:pt x="4879097" y="1121080"/>
                </a:cubicBezTo>
                <a:cubicBezTo>
                  <a:pt x="4853309" y="1116954"/>
                  <a:pt x="4668802" y="1088861"/>
                  <a:pt x="4622313" y="1077239"/>
                </a:cubicBezTo>
                <a:cubicBezTo>
                  <a:pt x="4563334" y="1062494"/>
                  <a:pt x="4504623" y="1046359"/>
                  <a:pt x="4446949" y="1027134"/>
                </a:cubicBezTo>
                <a:cubicBezTo>
                  <a:pt x="4371793" y="1002082"/>
                  <a:pt x="4298093" y="972139"/>
                  <a:pt x="4221480" y="951978"/>
                </a:cubicBezTo>
                <a:cubicBezTo>
                  <a:pt x="4181814" y="941540"/>
                  <a:pt x="4141741" y="932544"/>
                  <a:pt x="4102483" y="920663"/>
                </a:cubicBezTo>
                <a:cubicBezTo>
                  <a:pt x="3983043" y="884517"/>
                  <a:pt x="3867398" y="834596"/>
                  <a:pt x="3745491" y="807929"/>
                </a:cubicBezTo>
                <a:cubicBezTo>
                  <a:pt x="3678686" y="793315"/>
                  <a:pt x="3610977" y="782350"/>
                  <a:pt x="3545075" y="764088"/>
                </a:cubicBezTo>
                <a:cubicBezTo>
                  <a:pt x="3437539" y="734289"/>
                  <a:pt x="3333917" y="690944"/>
                  <a:pt x="3225661" y="663880"/>
                </a:cubicBezTo>
                <a:cubicBezTo>
                  <a:pt x="3142629" y="643122"/>
                  <a:pt x="3083323" y="625652"/>
                  <a:pt x="3000193" y="613776"/>
                </a:cubicBezTo>
                <a:cubicBezTo>
                  <a:pt x="2845144" y="591626"/>
                  <a:pt x="2845729" y="609934"/>
                  <a:pt x="2655727" y="569934"/>
                </a:cubicBezTo>
                <a:cubicBezTo>
                  <a:pt x="2580834" y="554167"/>
                  <a:pt x="2504427" y="539059"/>
                  <a:pt x="2430259" y="519830"/>
                </a:cubicBezTo>
                <a:cubicBezTo>
                  <a:pt x="2198612" y="459774"/>
                  <a:pt x="2608741" y="559459"/>
                  <a:pt x="2267420" y="463463"/>
                </a:cubicBezTo>
                <a:cubicBezTo>
                  <a:pt x="2167985" y="435497"/>
                  <a:pt x="2064648" y="421384"/>
                  <a:pt x="1966795" y="388307"/>
                </a:cubicBezTo>
                <a:cubicBezTo>
                  <a:pt x="1454523" y="215144"/>
                  <a:pt x="1659157" y="278969"/>
                  <a:pt x="1252812" y="156576"/>
                </a:cubicBezTo>
                <a:lnTo>
                  <a:pt x="1002291" y="81419"/>
                </a:lnTo>
                <a:cubicBezTo>
                  <a:pt x="968804" y="71253"/>
                  <a:pt x="936182" y="57973"/>
                  <a:pt x="902083" y="50104"/>
                </a:cubicBezTo>
                <a:cubicBezTo>
                  <a:pt x="874943" y="43841"/>
                  <a:pt x="847615" y="38346"/>
                  <a:pt x="820664" y="31315"/>
                </a:cubicBezTo>
                <a:cubicBezTo>
                  <a:pt x="799574" y="25813"/>
                  <a:pt x="779179" y="17812"/>
                  <a:pt x="758034" y="12526"/>
                </a:cubicBezTo>
                <a:cubicBezTo>
                  <a:pt x="746448" y="9629"/>
                  <a:pt x="685886" y="1324"/>
                  <a:pt x="676615" y="0"/>
                </a:cubicBezTo>
                <a:lnTo>
                  <a:pt x="607722" y="6263"/>
                </a:lnTo>
                <a:cubicBezTo>
                  <a:pt x="445436" y="17855"/>
                  <a:pt x="257153" y="20275"/>
                  <a:pt x="106680" y="25052"/>
                </a:cubicBezTo>
                <a:cubicBezTo>
                  <a:pt x="56190" y="50297"/>
                  <a:pt x="108221" y="22094"/>
                  <a:pt x="50313" y="62630"/>
                </a:cubicBezTo>
                <a:cubicBezTo>
                  <a:pt x="33345" y="74507"/>
                  <a:pt x="11640" y="81156"/>
                  <a:pt x="209" y="100208"/>
                </a:cubicBezTo>
                <a:cubicBezTo>
                  <a:pt x="-1939" y="103788"/>
                  <a:pt x="12735" y="128392"/>
                  <a:pt x="31524" y="14405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FB5D8-B02E-4AA6-B9BA-1AF56999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033" y="4369234"/>
            <a:ext cx="3126906" cy="2112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6CC5-4274-B84E-FC01-C3DE2B618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46" y="4369234"/>
            <a:ext cx="3153707" cy="2112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7D6BDA-07A7-4CD5-A3BF-5E975C47E4C2}"/>
              </a:ext>
            </a:extLst>
          </p:cNvPr>
          <p:cNvSpPr txBox="1"/>
          <p:nvPr/>
        </p:nvSpPr>
        <p:spPr>
          <a:xfrm>
            <a:off x="1325144" y="3941135"/>
            <a:ext cx="20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type pattern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13037-BD50-FD4A-A297-CDC282DD0BA1}"/>
              </a:ext>
            </a:extLst>
          </p:cNvPr>
          <p:cNvSpPr txBox="1"/>
          <p:nvPr/>
        </p:nvSpPr>
        <p:spPr>
          <a:xfrm>
            <a:off x="4607926" y="395366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Overexpression pattern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80AD50-3E4B-7E7C-FE3D-450437A208F7}"/>
              </a:ext>
            </a:extLst>
          </p:cNvPr>
          <p:cNvSpPr/>
          <p:nvPr/>
        </p:nvSpPr>
        <p:spPr>
          <a:xfrm>
            <a:off x="1722476" y="793898"/>
            <a:ext cx="2743200" cy="2934586"/>
          </a:xfrm>
          <a:custGeom>
            <a:avLst/>
            <a:gdLst>
              <a:gd name="connsiteX0" fmla="*/ 1516912 w 2743200"/>
              <a:gd name="connsiteY0" fmla="*/ 7088 h 2934586"/>
              <a:gd name="connsiteX1" fmla="*/ 1205024 w 2743200"/>
              <a:gd name="connsiteY1" fmla="*/ 0 h 2934586"/>
              <a:gd name="connsiteX2" fmla="*/ 1084521 w 2743200"/>
              <a:gd name="connsiteY2" fmla="*/ 28353 h 2934586"/>
              <a:gd name="connsiteX3" fmla="*/ 1013637 w 2743200"/>
              <a:gd name="connsiteY3" fmla="*/ 35442 h 2934586"/>
              <a:gd name="connsiteX4" fmla="*/ 893135 w 2743200"/>
              <a:gd name="connsiteY4" fmla="*/ 63795 h 2934586"/>
              <a:gd name="connsiteX5" fmla="*/ 609600 w 2743200"/>
              <a:gd name="connsiteY5" fmla="*/ 141767 h 2934586"/>
              <a:gd name="connsiteX6" fmla="*/ 517451 w 2743200"/>
              <a:gd name="connsiteY6" fmla="*/ 184297 h 2934586"/>
              <a:gd name="connsiteX7" fmla="*/ 489098 w 2743200"/>
              <a:gd name="connsiteY7" fmla="*/ 191386 h 2934586"/>
              <a:gd name="connsiteX8" fmla="*/ 439479 w 2743200"/>
              <a:gd name="connsiteY8" fmla="*/ 226828 h 2934586"/>
              <a:gd name="connsiteX9" fmla="*/ 347331 w 2743200"/>
              <a:gd name="connsiteY9" fmla="*/ 333153 h 2934586"/>
              <a:gd name="connsiteX10" fmla="*/ 297712 w 2743200"/>
              <a:gd name="connsiteY10" fmla="*/ 425302 h 2934586"/>
              <a:gd name="connsiteX11" fmla="*/ 262270 w 2743200"/>
              <a:gd name="connsiteY11" fmla="*/ 482009 h 2934586"/>
              <a:gd name="connsiteX12" fmla="*/ 205563 w 2743200"/>
              <a:gd name="connsiteY12" fmla="*/ 595423 h 2934586"/>
              <a:gd name="connsiteX13" fmla="*/ 134679 w 2743200"/>
              <a:gd name="connsiteY13" fmla="*/ 708837 h 2934586"/>
              <a:gd name="connsiteX14" fmla="*/ 70884 w 2743200"/>
              <a:gd name="connsiteY14" fmla="*/ 829339 h 2934586"/>
              <a:gd name="connsiteX15" fmla="*/ 49619 w 2743200"/>
              <a:gd name="connsiteY15" fmla="*/ 900223 h 2934586"/>
              <a:gd name="connsiteX16" fmla="*/ 14177 w 2743200"/>
              <a:gd name="connsiteY16" fmla="*/ 1034902 h 2934586"/>
              <a:gd name="connsiteX17" fmla="*/ 0 w 2743200"/>
              <a:gd name="connsiteY17" fmla="*/ 1261730 h 2934586"/>
              <a:gd name="connsiteX18" fmla="*/ 7089 w 2743200"/>
              <a:gd name="connsiteY18" fmla="*/ 1580707 h 2934586"/>
              <a:gd name="connsiteX19" fmla="*/ 21265 w 2743200"/>
              <a:gd name="connsiteY19" fmla="*/ 1750828 h 2934586"/>
              <a:gd name="connsiteX20" fmla="*/ 28354 w 2743200"/>
              <a:gd name="connsiteY20" fmla="*/ 1842976 h 2934586"/>
              <a:gd name="connsiteX21" fmla="*/ 42531 w 2743200"/>
              <a:gd name="connsiteY21" fmla="*/ 1913860 h 2934586"/>
              <a:gd name="connsiteX22" fmla="*/ 49619 w 2743200"/>
              <a:gd name="connsiteY22" fmla="*/ 1970567 h 2934586"/>
              <a:gd name="connsiteX23" fmla="*/ 77972 w 2743200"/>
              <a:gd name="connsiteY23" fmla="*/ 2091069 h 2934586"/>
              <a:gd name="connsiteX24" fmla="*/ 120503 w 2743200"/>
              <a:gd name="connsiteY24" fmla="*/ 2204483 h 2934586"/>
              <a:gd name="connsiteX25" fmla="*/ 141768 w 2743200"/>
              <a:gd name="connsiteY25" fmla="*/ 2232837 h 2934586"/>
              <a:gd name="connsiteX26" fmla="*/ 163033 w 2743200"/>
              <a:gd name="connsiteY26" fmla="*/ 2254102 h 2934586"/>
              <a:gd name="connsiteX27" fmla="*/ 184298 w 2743200"/>
              <a:gd name="connsiteY27" fmla="*/ 2261190 h 2934586"/>
              <a:gd name="connsiteX28" fmla="*/ 311889 w 2743200"/>
              <a:gd name="connsiteY28" fmla="*/ 2289544 h 2934586"/>
              <a:gd name="connsiteX29" fmla="*/ 425303 w 2743200"/>
              <a:gd name="connsiteY29" fmla="*/ 2317897 h 2934586"/>
              <a:gd name="connsiteX30" fmla="*/ 496186 w 2743200"/>
              <a:gd name="connsiteY30" fmla="*/ 2324986 h 2934586"/>
              <a:gd name="connsiteX31" fmla="*/ 581247 w 2743200"/>
              <a:gd name="connsiteY31" fmla="*/ 2353339 h 2934586"/>
              <a:gd name="connsiteX32" fmla="*/ 630865 w 2743200"/>
              <a:gd name="connsiteY32" fmla="*/ 2360428 h 2934586"/>
              <a:gd name="connsiteX33" fmla="*/ 800986 w 2743200"/>
              <a:gd name="connsiteY33" fmla="*/ 2417135 h 2934586"/>
              <a:gd name="connsiteX34" fmla="*/ 864782 w 2743200"/>
              <a:gd name="connsiteY34" fmla="*/ 2438400 h 2934586"/>
              <a:gd name="connsiteX35" fmla="*/ 1070344 w 2743200"/>
              <a:gd name="connsiteY35" fmla="*/ 2502195 h 2934586"/>
              <a:gd name="connsiteX36" fmla="*/ 1368056 w 2743200"/>
              <a:gd name="connsiteY36" fmla="*/ 2622697 h 2934586"/>
              <a:gd name="connsiteX37" fmla="*/ 1481470 w 2743200"/>
              <a:gd name="connsiteY37" fmla="*/ 2665228 h 2934586"/>
              <a:gd name="connsiteX38" fmla="*/ 1722475 w 2743200"/>
              <a:gd name="connsiteY38" fmla="*/ 2743200 h 2934586"/>
              <a:gd name="connsiteX39" fmla="*/ 1892596 w 2743200"/>
              <a:gd name="connsiteY39" fmla="*/ 2799907 h 2934586"/>
              <a:gd name="connsiteX40" fmla="*/ 1949303 w 2743200"/>
              <a:gd name="connsiteY40" fmla="*/ 2821172 h 2934586"/>
              <a:gd name="connsiteX41" fmla="*/ 2020186 w 2743200"/>
              <a:gd name="connsiteY41" fmla="*/ 2835349 h 2934586"/>
              <a:gd name="connsiteX42" fmla="*/ 2083982 w 2743200"/>
              <a:gd name="connsiteY42" fmla="*/ 2856614 h 2934586"/>
              <a:gd name="connsiteX43" fmla="*/ 2147777 w 2743200"/>
              <a:gd name="connsiteY43" fmla="*/ 2870790 h 2934586"/>
              <a:gd name="connsiteX44" fmla="*/ 2204484 w 2743200"/>
              <a:gd name="connsiteY44" fmla="*/ 2892055 h 2934586"/>
              <a:gd name="connsiteX45" fmla="*/ 2275368 w 2743200"/>
              <a:gd name="connsiteY45" fmla="*/ 2899144 h 2934586"/>
              <a:gd name="connsiteX46" fmla="*/ 2324986 w 2743200"/>
              <a:gd name="connsiteY46" fmla="*/ 2906232 h 2934586"/>
              <a:gd name="connsiteX47" fmla="*/ 2424224 w 2743200"/>
              <a:gd name="connsiteY47" fmla="*/ 2927497 h 2934586"/>
              <a:gd name="connsiteX48" fmla="*/ 2466754 w 2743200"/>
              <a:gd name="connsiteY48" fmla="*/ 2934586 h 2934586"/>
              <a:gd name="connsiteX49" fmla="*/ 2651051 w 2743200"/>
              <a:gd name="connsiteY49" fmla="*/ 2927497 h 2934586"/>
              <a:gd name="connsiteX50" fmla="*/ 2693582 w 2743200"/>
              <a:gd name="connsiteY50" fmla="*/ 2892055 h 2934586"/>
              <a:gd name="connsiteX51" fmla="*/ 2721935 w 2743200"/>
              <a:gd name="connsiteY51" fmla="*/ 2806995 h 2934586"/>
              <a:gd name="connsiteX52" fmla="*/ 2743200 w 2743200"/>
              <a:gd name="connsiteY52" fmla="*/ 2714846 h 2934586"/>
              <a:gd name="connsiteX53" fmla="*/ 2721935 w 2743200"/>
              <a:gd name="connsiteY53" fmla="*/ 2580167 h 2934586"/>
              <a:gd name="connsiteX54" fmla="*/ 2714847 w 2743200"/>
              <a:gd name="connsiteY54" fmla="*/ 2551814 h 2934586"/>
              <a:gd name="connsiteX55" fmla="*/ 2679405 w 2743200"/>
              <a:gd name="connsiteY55" fmla="*/ 2509283 h 2934586"/>
              <a:gd name="connsiteX56" fmla="*/ 2643963 w 2743200"/>
              <a:gd name="connsiteY56" fmla="*/ 2466753 h 2934586"/>
              <a:gd name="connsiteX57" fmla="*/ 2573079 w 2743200"/>
              <a:gd name="connsiteY57" fmla="*/ 2381693 h 2934586"/>
              <a:gd name="connsiteX58" fmla="*/ 2530549 w 2743200"/>
              <a:gd name="connsiteY58" fmla="*/ 2310809 h 2934586"/>
              <a:gd name="connsiteX59" fmla="*/ 2523461 w 2743200"/>
              <a:gd name="connsiteY59" fmla="*/ 2289544 h 2934586"/>
              <a:gd name="connsiteX60" fmla="*/ 2495107 w 2743200"/>
              <a:gd name="connsiteY60" fmla="*/ 2218660 h 2934586"/>
              <a:gd name="connsiteX61" fmla="*/ 2452577 w 2743200"/>
              <a:gd name="connsiteY61" fmla="*/ 2069804 h 2934586"/>
              <a:gd name="connsiteX62" fmla="*/ 2438400 w 2743200"/>
              <a:gd name="connsiteY62" fmla="*/ 1998921 h 2934586"/>
              <a:gd name="connsiteX63" fmla="*/ 2431312 w 2743200"/>
              <a:gd name="connsiteY63" fmla="*/ 1906772 h 2934586"/>
              <a:gd name="connsiteX64" fmla="*/ 2459665 w 2743200"/>
              <a:gd name="connsiteY64" fmla="*/ 1722474 h 2934586"/>
              <a:gd name="connsiteX65" fmla="*/ 2480931 w 2743200"/>
              <a:gd name="connsiteY65" fmla="*/ 1672855 h 2934586"/>
              <a:gd name="connsiteX66" fmla="*/ 2495107 w 2743200"/>
              <a:gd name="connsiteY66" fmla="*/ 1630325 h 2934586"/>
              <a:gd name="connsiteX67" fmla="*/ 2523461 w 2743200"/>
              <a:gd name="connsiteY67" fmla="*/ 1566530 h 2934586"/>
              <a:gd name="connsiteX68" fmla="*/ 2530549 w 2743200"/>
              <a:gd name="connsiteY68" fmla="*/ 1538176 h 2934586"/>
              <a:gd name="connsiteX69" fmla="*/ 2544726 w 2743200"/>
              <a:gd name="connsiteY69" fmla="*/ 1509823 h 2934586"/>
              <a:gd name="connsiteX70" fmla="*/ 2551814 w 2743200"/>
              <a:gd name="connsiteY70" fmla="*/ 1438939 h 2934586"/>
              <a:gd name="connsiteX71" fmla="*/ 2544726 w 2743200"/>
              <a:gd name="connsiteY71" fmla="*/ 1268818 h 2934586"/>
              <a:gd name="connsiteX72" fmla="*/ 2537637 w 2743200"/>
              <a:gd name="connsiteY72" fmla="*/ 1240465 h 2934586"/>
              <a:gd name="connsiteX73" fmla="*/ 2523461 w 2743200"/>
              <a:gd name="connsiteY73" fmla="*/ 1063255 h 2934586"/>
              <a:gd name="connsiteX74" fmla="*/ 2509284 w 2743200"/>
              <a:gd name="connsiteY74" fmla="*/ 1006549 h 2934586"/>
              <a:gd name="connsiteX75" fmla="*/ 2502196 w 2743200"/>
              <a:gd name="connsiteY75" fmla="*/ 971107 h 2934586"/>
              <a:gd name="connsiteX76" fmla="*/ 2480931 w 2743200"/>
              <a:gd name="connsiteY76" fmla="*/ 850604 h 2934586"/>
              <a:gd name="connsiteX77" fmla="*/ 2466754 w 2743200"/>
              <a:gd name="connsiteY77" fmla="*/ 822251 h 2934586"/>
              <a:gd name="connsiteX78" fmla="*/ 2459665 w 2743200"/>
              <a:gd name="connsiteY78" fmla="*/ 793897 h 2934586"/>
              <a:gd name="connsiteX79" fmla="*/ 2381693 w 2743200"/>
              <a:gd name="connsiteY79" fmla="*/ 723014 h 2934586"/>
              <a:gd name="connsiteX80" fmla="*/ 2346251 w 2743200"/>
              <a:gd name="connsiteY80" fmla="*/ 687572 h 2934586"/>
              <a:gd name="connsiteX81" fmla="*/ 2310810 w 2743200"/>
              <a:gd name="connsiteY81" fmla="*/ 659218 h 2934586"/>
              <a:gd name="connsiteX82" fmla="*/ 2289544 w 2743200"/>
              <a:gd name="connsiteY82" fmla="*/ 637953 h 2934586"/>
              <a:gd name="connsiteX83" fmla="*/ 2261191 w 2743200"/>
              <a:gd name="connsiteY83" fmla="*/ 623776 h 2934586"/>
              <a:gd name="connsiteX84" fmla="*/ 2183219 w 2743200"/>
              <a:gd name="connsiteY84" fmla="*/ 559981 h 2934586"/>
              <a:gd name="connsiteX85" fmla="*/ 2147777 w 2743200"/>
              <a:gd name="connsiteY85" fmla="*/ 531628 h 2934586"/>
              <a:gd name="connsiteX86" fmla="*/ 2105247 w 2743200"/>
              <a:gd name="connsiteY86" fmla="*/ 489097 h 2934586"/>
              <a:gd name="connsiteX87" fmla="*/ 2041451 w 2743200"/>
              <a:gd name="connsiteY87" fmla="*/ 425302 h 2934586"/>
              <a:gd name="connsiteX88" fmla="*/ 1998921 w 2743200"/>
              <a:gd name="connsiteY88" fmla="*/ 389860 h 2934586"/>
              <a:gd name="connsiteX89" fmla="*/ 1871331 w 2743200"/>
              <a:gd name="connsiteY89" fmla="*/ 255181 h 2934586"/>
              <a:gd name="connsiteX90" fmla="*/ 1835889 w 2743200"/>
              <a:gd name="connsiteY90" fmla="*/ 219739 h 2934586"/>
              <a:gd name="connsiteX91" fmla="*/ 1814624 w 2743200"/>
              <a:gd name="connsiteY91" fmla="*/ 184297 h 2934586"/>
              <a:gd name="connsiteX92" fmla="*/ 1772093 w 2743200"/>
              <a:gd name="connsiteY92" fmla="*/ 155944 h 2934586"/>
              <a:gd name="connsiteX93" fmla="*/ 1736651 w 2743200"/>
              <a:gd name="connsiteY93" fmla="*/ 134679 h 2934586"/>
              <a:gd name="connsiteX94" fmla="*/ 1708298 w 2743200"/>
              <a:gd name="connsiteY94" fmla="*/ 120502 h 2934586"/>
              <a:gd name="connsiteX95" fmla="*/ 1651591 w 2743200"/>
              <a:gd name="connsiteY95" fmla="*/ 85060 h 2934586"/>
              <a:gd name="connsiteX96" fmla="*/ 1623237 w 2743200"/>
              <a:gd name="connsiteY96" fmla="*/ 70883 h 2934586"/>
              <a:gd name="connsiteX97" fmla="*/ 1580707 w 2743200"/>
              <a:gd name="connsiteY97" fmla="*/ 42530 h 2934586"/>
              <a:gd name="connsiteX98" fmla="*/ 1538177 w 2743200"/>
              <a:gd name="connsiteY98" fmla="*/ 28353 h 2934586"/>
              <a:gd name="connsiteX99" fmla="*/ 1516912 w 2743200"/>
              <a:gd name="connsiteY99" fmla="*/ 7088 h 293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743200" h="2934586">
                <a:moveTo>
                  <a:pt x="1516912" y="7088"/>
                </a:moveTo>
                <a:cubicBezTo>
                  <a:pt x="1461386" y="2362"/>
                  <a:pt x="1309014" y="0"/>
                  <a:pt x="1205024" y="0"/>
                </a:cubicBezTo>
                <a:cubicBezTo>
                  <a:pt x="1132366" y="0"/>
                  <a:pt x="1158986" y="12676"/>
                  <a:pt x="1084521" y="28353"/>
                </a:cubicBezTo>
                <a:cubicBezTo>
                  <a:pt x="1061284" y="33245"/>
                  <a:pt x="1037265" y="33079"/>
                  <a:pt x="1013637" y="35442"/>
                </a:cubicBezTo>
                <a:lnTo>
                  <a:pt x="893135" y="63795"/>
                </a:lnTo>
                <a:cubicBezTo>
                  <a:pt x="793785" y="85528"/>
                  <a:pt x="704907" y="94114"/>
                  <a:pt x="609600" y="141767"/>
                </a:cubicBezTo>
                <a:cubicBezTo>
                  <a:pt x="577894" y="157620"/>
                  <a:pt x="551077" y="172069"/>
                  <a:pt x="517451" y="184297"/>
                </a:cubicBezTo>
                <a:cubicBezTo>
                  <a:pt x="508296" y="187626"/>
                  <a:pt x="498549" y="189023"/>
                  <a:pt x="489098" y="191386"/>
                </a:cubicBezTo>
                <a:cubicBezTo>
                  <a:pt x="472558" y="203200"/>
                  <a:pt x="454776" y="213443"/>
                  <a:pt x="439479" y="226828"/>
                </a:cubicBezTo>
                <a:cubicBezTo>
                  <a:pt x="395955" y="264911"/>
                  <a:pt x="374055" y="286993"/>
                  <a:pt x="347331" y="333153"/>
                </a:cubicBezTo>
                <a:cubicBezTo>
                  <a:pt x="329852" y="363345"/>
                  <a:pt x="313314" y="394099"/>
                  <a:pt x="297712" y="425302"/>
                </a:cubicBezTo>
                <a:cubicBezTo>
                  <a:pt x="270862" y="479001"/>
                  <a:pt x="299583" y="444696"/>
                  <a:pt x="262270" y="482009"/>
                </a:cubicBezTo>
                <a:cubicBezTo>
                  <a:pt x="243368" y="519814"/>
                  <a:pt x="227964" y="559581"/>
                  <a:pt x="205563" y="595423"/>
                </a:cubicBezTo>
                <a:lnTo>
                  <a:pt x="134679" y="708837"/>
                </a:lnTo>
                <a:cubicBezTo>
                  <a:pt x="101833" y="761391"/>
                  <a:pt x="92704" y="770111"/>
                  <a:pt x="70884" y="829339"/>
                </a:cubicBezTo>
                <a:cubicBezTo>
                  <a:pt x="62356" y="852486"/>
                  <a:pt x="56179" y="876443"/>
                  <a:pt x="49619" y="900223"/>
                </a:cubicBezTo>
                <a:cubicBezTo>
                  <a:pt x="37274" y="944973"/>
                  <a:pt x="14177" y="1034902"/>
                  <a:pt x="14177" y="1034902"/>
                </a:cubicBezTo>
                <a:cubicBezTo>
                  <a:pt x="9609" y="1094290"/>
                  <a:pt x="0" y="1209501"/>
                  <a:pt x="0" y="1261730"/>
                </a:cubicBezTo>
                <a:cubicBezTo>
                  <a:pt x="0" y="1368082"/>
                  <a:pt x="3604" y="1474412"/>
                  <a:pt x="7089" y="1580707"/>
                </a:cubicBezTo>
                <a:cubicBezTo>
                  <a:pt x="12294" y="1739461"/>
                  <a:pt x="11023" y="1643294"/>
                  <a:pt x="21265" y="1750828"/>
                </a:cubicBezTo>
                <a:cubicBezTo>
                  <a:pt x="24186" y="1781496"/>
                  <a:pt x="24369" y="1812428"/>
                  <a:pt x="28354" y="1842976"/>
                </a:cubicBezTo>
                <a:cubicBezTo>
                  <a:pt x="31471" y="1866870"/>
                  <a:pt x="38570" y="1890092"/>
                  <a:pt x="42531" y="1913860"/>
                </a:cubicBezTo>
                <a:cubicBezTo>
                  <a:pt x="45663" y="1932650"/>
                  <a:pt x="46487" y="1951777"/>
                  <a:pt x="49619" y="1970567"/>
                </a:cubicBezTo>
                <a:cubicBezTo>
                  <a:pt x="57779" y="2019526"/>
                  <a:pt x="63880" y="2045974"/>
                  <a:pt x="77972" y="2091069"/>
                </a:cubicBezTo>
                <a:cubicBezTo>
                  <a:pt x="87270" y="2120822"/>
                  <a:pt x="104581" y="2175294"/>
                  <a:pt x="120503" y="2204483"/>
                </a:cubicBezTo>
                <a:cubicBezTo>
                  <a:pt x="126160" y="2214854"/>
                  <a:pt x="134080" y="2223867"/>
                  <a:pt x="141768" y="2232837"/>
                </a:cubicBezTo>
                <a:cubicBezTo>
                  <a:pt x="148292" y="2240448"/>
                  <a:pt x="154692" y="2248541"/>
                  <a:pt x="163033" y="2254102"/>
                </a:cubicBezTo>
                <a:cubicBezTo>
                  <a:pt x="169250" y="2258247"/>
                  <a:pt x="177276" y="2258637"/>
                  <a:pt x="184298" y="2261190"/>
                </a:cubicBezTo>
                <a:cubicBezTo>
                  <a:pt x="266643" y="2291133"/>
                  <a:pt x="216914" y="2280046"/>
                  <a:pt x="311889" y="2289544"/>
                </a:cubicBezTo>
                <a:cubicBezTo>
                  <a:pt x="349694" y="2298995"/>
                  <a:pt x="387036" y="2310538"/>
                  <a:pt x="425303" y="2317897"/>
                </a:cubicBezTo>
                <a:cubicBezTo>
                  <a:pt x="448621" y="2322381"/>
                  <a:pt x="472802" y="2320859"/>
                  <a:pt x="496186" y="2324986"/>
                </a:cubicBezTo>
                <a:cubicBezTo>
                  <a:pt x="607932" y="2344706"/>
                  <a:pt x="492928" y="2331258"/>
                  <a:pt x="581247" y="2353339"/>
                </a:cubicBezTo>
                <a:cubicBezTo>
                  <a:pt x="597455" y="2357391"/>
                  <a:pt x="614326" y="2358065"/>
                  <a:pt x="630865" y="2360428"/>
                </a:cubicBezTo>
                <a:lnTo>
                  <a:pt x="800986" y="2417135"/>
                </a:lnTo>
                <a:cubicBezTo>
                  <a:pt x="822251" y="2424223"/>
                  <a:pt x="843277" y="2432075"/>
                  <a:pt x="864782" y="2438400"/>
                </a:cubicBezTo>
                <a:cubicBezTo>
                  <a:pt x="911477" y="2452134"/>
                  <a:pt x="1018716" y="2482118"/>
                  <a:pt x="1070344" y="2502195"/>
                </a:cubicBezTo>
                <a:cubicBezTo>
                  <a:pt x="1170123" y="2540998"/>
                  <a:pt x="1268537" y="2583233"/>
                  <a:pt x="1368056" y="2622697"/>
                </a:cubicBezTo>
                <a:cubicBezTo>
                  <a:pt x="1405588" y="2637580"/>
                  <a:pt x="1443055" y="2652800"/>
                  <a:pt x="1481470" y="2665228"/>
                </a:cubicBezTo>
                <a:lnTo>
                  <a:pt x="1722475" y="2743200"/>
                </a:lnTo>
                <a:cubicBezTo>
                  <a:pt x="1722494" y="2743206"/>
                  <a:pt x="1892578" y="2799900"/>
                  <a:pt x="1892596" y="2799907"/>
                </a:cubicBezTo>
                <a:cubicBezTo>
                  <a:pt x="1911498" y="2806995"/>
                  <a:pt x="1929852" y="2815769"/>
                  <a:pt x="1949303" y="2821172"/>
                </a:cubicBezTo>
                <a:cubicBezTo>
                  <a:pt x="1972520" y="2827621"/>
                  <a:pt x="1996884" y="2829217"/>
                  <a:pt x="2020186" y="2835349"/>
                </a:cubicBezTo>
                <a:cubicBezTo>
                  <a:pt x="2041864" y="2841054"/>
                  <a:pt x="2062384" y="2850615"/>
                  <a:pt x="2083982" y="2856614"/>
                </a:cubicBezTo>
                <a:cubicBezTo>
                  <a:pt x="2104971" y="2862444"/>
                  <a:pt x="2126878" y="2864643"/>
                  <a:pt x="2147777" y="2870790"/>
                </a:cubicBezTo>
                <a:cubicBezTo>
                  <a:pt x="2167144" y="2876486"/>
                  <a:pt x="2184777" y="2887676"/>
                  <a:pt x="2204484" y="2892055"/>
                </a:cubicBezTo>
                <a:cubicBezTo>
                  <a:pt x="2227664" y="2897206"/>
                  <a:pt x="2251785" y="2896369"/>
                  <a:pt x="2275368" y="2899144"/>
                </a:cubicBezTo>
                <a:cubicBezTo>
                  <a:pt x="2291961" y="2901096"/>
                  <a:pt x="2308473" y="2903692"/>
                  <a:pt x="2324986" y="2906232"/>
                </a:cubicBezTo>
                <a:cubicBezTo>
                  <a:pt x="2404414" y="2918452"/>
                  <a:pt x="2329608" y="2907222"/>
                  <a:pt x="2424224" y="2927497"/>
                </a:cubicBezTo>
                <a:cubicBezTo>
                  <a:pt x="2438277" y="2930508"/>
                  <a:pt x="2452577" y="2932223"/>
                  <a:pt x="2466754" y="2934586"/>
                </a:cubicBezTo>
                <a:cubicBezTo>
                  <a:pt x="2528186" y="2932223"/>
                  <a:pt x="2589719" y="2931727"/>
                  <a:pt x="2651051" y="2927497"/>
                </a:cubicBezTo>
                <a:cubicBezTo>
                  <a:pt x="2675082" y="2925840"/>
                  <a:pt x="2681183" y="2911894"/>
                  <a:pt x="2693582" y="2892055"/>
                </a:cubicBezTo>
                <a:cubicBezTo>
                  <a:pt x="2712159" y="2862330"/>
                  <a:pt x="2713146" y="2844347"/>
                  <a:pt x="2721935" y="2806995"/>
                </a:cubicBezTo>
                <a:cubicBezTo>
                  <a:pt x="2754539" y="2668431"/>
                  <a:pt x="2723533" y="2793518"/>
                  <a:pt x="2743200" y="2714846"/>
                </a:cubicBezTo>
                <a:cubicBezTo>
                  <a:pt x="2733265" y="2585689"/>
                  <a:pt x="2746679" y="2662647"/>
                  <a:pt x="2721935" y="2580167"/>
                </a:cubicBezTo>
                <a:cubicBezTo>
                  <a:pt x="2719136" y="2570836"/>
                  <a:pt x="2719859" y="2560168"/>
                  <a:pt x="2714847" y="2551814"/>
                </a:cubicBezTo>
                <a:cubicBezTo>
                  <a:pt x="2705352" y="2535990"/>
                  <a:pt x="2689988" y="2524401"/>
                  <a:pt x="2679405" y="2509283"/>
                </a:cubicBezTo>
                <a:cubicBezTo>
                  <a:pt x="2647929" y="2464317"/>
                  <a:pt x="2684895" y="2494042"/>
                  <a:pt x="2643963" y="2466753"/>
                </a:cubicBezTo>
                <a:cubicBezTo>
                  <a:pt x="2523033" y="2297454"/>
                  <a:pt x="2685182" y="2518710"/>
                  <a:pt x="2573079" y="2381693"/>
                </a:cubicBezTo>
                <a:cubicBezTo>
                  <a:pt x="2557966" y="2363221"/>
                  <a:pt x="2540500" y="2334028"/>
                  <a:pt x="2530549" y="2310809"/>
                </a:cubicBezTo>
                <a:cubicBezTo>
                  <a:pt x="2527606" y="2303941"/>
                  <a:pt x="2526404" y="2296412"/>
                  <a:pt x="2523461" y="2289544"/>
                </a:cubicBezTo>
                <a:cubicBezTo>
                  <a:pt x="2500386" y="2235701"/>
                  <a:pt x="2515759" y="2288359"/>
                  <a:pt x="2495107" y="2218660"/>
                </a:cubicBezTo>
                <a:cubicBezTo>
                  <a:pt x="2480447" y="2169182"/>
                  <a:pt x="2462698" y="2120406"/>
                  <a:pt x="2452577" y="2069804"/>
                </a:cubicBezTo>
                <a:lnTo>
                  <a:pt x="2438400" y="1998921"/>
                </a:lnTo>
                <a:cubicBezTo>
                  <a:pt x="2436037" y="1968205"/>
                  <a:pt x="2430250" y="1937561"/>
                  <a:pt x="2431312" y="1906772"/>
                </a:cubicBezTo>
                <a:cubicBezTo>
                  <a:pt x="2432257" y="1879373"/>
                  <a:pt x="2448277" y="1761195"/>
                  <a:pt x="2459665" y="1722474"/>
                </a:cubicBezTo>
                <a:cubicBezTo>
                  <a:pt x="2464742" y="1705210"/>
                  <a:pt x="2474471" y="1689650"/>
                  <a:pt x="2480931" y="1672855"/>
                </a:cubicBezTo>
                <a:cubicBezTo>
                  <a:pt x="2486295" y="1658908"/>
                  <a:pt x="2490000" y="1644369"/>
                  <a:pt x="2495107" y="1630325"/>
                </a:cubicBezTo>
                <a:cubicBezTo>
                  <a:pt x="2507174" y="1597141"/>
                  <a:pt x="2508605" y="1596241"/>
                  <a:pt x="2523461" y="1566530"/>
                </a:cubicBezTo>
                <a:cubicBezTo>
                  <a:pt x="2525824" y="1557079"/>
                  <a:pt x="2527128" y="1547298"/>
                  <a:pt x="2530549" y="1538176"/>
                </a:cubicBezTo>
                <a:cubicBezTo>
                  <a:pt x="2534259" y="1528282"/>
                  <a:pt x="2542512" y="1520155"/>
                  <a:pt x="2544726" y="1509823"/>
                </a:cubicBezTo>
                <a:cubicBezTo>
                  <a:pt x="2549701" y="1486604"/>
                  <a:pt x="2549451" y="1462567"/>
                  <a:pt x="2551814" y="1438939"/>
                </a:cubicBezTo>
                <a:cubicBezTo>
                  <a:pt x="2549451" y="1382232"/>
                  <a:pt x="2548770" y="1325430"/>
                  <a:pt x="2544726" y="1268818"/>
                </a:cubicBezTo>
                <a:cubicBezTo>
                  <a:pt x="2544032" y="1259101"/>
                  <a:pt x="2538657" y="1250153"/>
                  <a:pt x="2537637" y="1240465"/>
                </a:cubicBezTo>
                <a:cubicBezTo>
                  <a:pt x="2533509" y="1201249"/>
                  <a:pt x="2531049" y="1108781"/>
                  <a:pt x="2523461" y="1063255"/>
                </a:cubicBezTo>
                <a:cubicBezTo>
                  <a:pt x="2520258" y="1044036"/>
                  <a:pt x="2513665" y="1025534"/>
                  <a:pt x="2509284" y="1006549"/>
                </a:cubicBezTo>
                <a:cubicBezTo>
                  <a:pt x="2506575" y="994810"/>
                  <a:pt x="2504351" y="982961"/>
                  <a:pt x="2502196" y="971107"/>
                </a:cubicBezTo>
                <a:cubicBezTo>
                  <a:pt x="2494900" y="930977"/>
                  <a:pt x="2499173" y="887086"/>
                  <a:pt x="2480931" y="850604"/>
                </a:cubicBezTo>
                <a:cubicBezTo>
                  <a:pt x="2476205" y="841153"/>
                  <a:pt x="2470464" y="832145"/>
                  <a:pt x="2466754" y="822251"/>
                </a:cubicBezTo>
                <a:cubicBezTo>
                  <a:pt x="2463333" y="813129"/>
                  <a:pt x="2464828" y="802158"/>
                  <a:pt x="2459665" y="793897"/>
                </a:cubicBezTo>
                <a:cubicBezTo>
                  <a:pt x="2451134" y="780247"/>
                  <a:pt x="2384049" y="725173"/>
                  <a:pt x="2381693" y="723014"/>
                </a:cubicBezTo>
                <a:cubicBezTo>
                  <a:pt x="2369377" y="711724"/>
                  <a:pt x="2358669" y="698749"/>
                  <a:pt x="2346251" y="687572"/>
                </a:cubicBezTo>
                <a:cubicBezTo>
                  <a:pt x="2335006" y="677451"/>
                  <a:pt x="2322196" y="669181"/>
                  <a:pt x="2310810" y="659218"/>
                </a:cubicBezTo>
                <a:cubicBezTo>
                  <a:pt x="2303266" y="652617"/>
                  <a:pt x="2297701" y="643780"/>
                  <a:pt x="2289544" y="637953"/>
                </a:cubicBezTo>
                <a:cubicBezTo>
                  <a:pt x="2280946" y="631811"/>
                  <a:pt x="2269712" y="630025"/>
                  <a:pt x="2261191" y="623776"/>
                </a:cubicBezTo>
                <a:cubicBezTo>
                  <a:pt x="2234111" y="603917"/>
                  <a:pt x="2209282" y="581157"/>
                  <a:pt x="2183219" y="559981"/>
                </a:cubicBezTo>
                <a:cubicBezTo>
                  <a:pt x="2171477" y="550441"/>
                  <a:pt x="2156854" y="543731"/>
                  <a:pt x="2147777" y="531628"/>
                </a:cubicBezTo>
                <a:cubicBezTo>
                  <a:pt x="2095533" y="461967"/>
                  <a:pt x="2154995" y="534699"/>
                  <a:pt x="2105247" y="489097"/>
                </a:cubicBezTo>
                <a:cubicBezTo>
                  <a:pt x="2083078" y="468776"/>
                  <a:pt x="2064554" y="444555"/>
                  <a:pt x="2041451" y="425302"/>
                </a:cubicBezTo>
                <a:cubicBezTo>
                  <a:pt x="2027274" y="413488"/>
                  <a:pt x="2012359" y="402508"/>
                  <a:pt x="1998921" y="389860"/>
                </a:cubicBezTo>
                <a:cubicBezTo>
                  <a:pt x="1897560" y="294461"/>
                  <a:pt x="1948999" y="339322"/>
                  <a:pt x="1871331" y="255181"/>
                </a:cubicBezTo>
                <a:cubicBezTo>
                  <a:pt x="1859999" y="242904"/>
                  <a:pt x="1846326" y="232785"/>
                  <a:pt x="1835889" y="219739"/>
                </a:cubicBezTo>
                <a:cubicBezTo>
                  <a:pt x="1827282" y="208981"/>
                  <a:pt x="1824366" y="194039"/>
                  <a:pt x="1814624" y="184297"/>
                </a:cubicBezTo>
                <a:cubicBezTo>
                  <a:pt x="1802576" y="172249"/>
                  <a:pt x="1786703" y="164710"/>
                  <a:pt x="1772093" y="155944"/>
                </a:cubicBezTo>
                <a:cubicBezTo>
                  <a:pt x="1760279" y="148856"/>
                  <a:pt x="1748695" y="141370"/>
                  <a:pt x="1736651" y="134679"/>
                </a:cubicBezTo>
                <a:cubicBezTo>
                  <a:pt x="1727414" y="129547"/>
                  <a:pt x="1717425" y="125826"/>
                  <a:pt x="1708298" y="120502"/>
                </a:cubicBezTo>
                <a:cubicBezTo>
                  <a:pt x="1689044" y="109270"/>
                  <a:pt x="1670845" y="96292"/>
                  <a:pt x="1651591" y="85060"/>
                </a:cubicBezTo>
                <a:cubicBezTo>
                  <a:pt x="1642464" y="79736"/>
                  <a:pt x="1632298" y="76320"/>
                  <a:pt x="1623237" y="70883"/>
                </a:cubicBezTo>
                <a:cubicBezTo>
                  <a:pt x="1608627" y="62117"/>
                  <a:pt x="1596871" y="47918"/>
                  <a:pt x="1580707" y="42530"/>
                </a:cubicBezTo>
                <a:lnTo>
                  <a:pt x="1538177" y="28353"/>
                </a:lnTo>
                <a:cubicBezTo>
                  <a:pt x="1513741" y="20208"/>
                  <a:pt x="1572438" y="11814"/>
                  <a:pt x="1516912" y="7088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755DD3-FB6A-2923-757D-5D5F957FF79E}"/>
              </a:ext>
            </a:extLst>
          </p:cNvPr>
          <p:cNvSpPr/>
          <p:nvPr/>
        </p:nvSpPr>
        <p:spPr>
          <a:xfrm>
            <a:off x="7669619" y="2062716"/>
            <a:ext cx="3155223" cy="3806456"/>
          </a:xfrm>
          <a:custGeom>
            <a:avLst/>
            <a:gdLst>
              <a:gd name="connsiteX0" fmla="*/ 1679944 w 3155223"/>
              <a:gd name="connsiteY0" fmla="*/ 361507 h 3806456"/>
              <a:gd name="connsiteX1" fmla="*/ 1651590 w 3155223"/>
              <a:gd name="connsiteY1" fmla="*/ 496186 h 3806456"/>
              <a:gd name="connsiteX2" fmla="*/ 1644502 w 3155223"/>
              <a:gd name="connsiteY2" fmla="*/ 538717 h 3806456"/>
              <a:gd name="connsiteX3" fmla="*/ 1630325 w 3155223"/>
              <a:gd name="connsiteY3" fmla="*/ 588335 h 3806456"/>
              <a:gd name="connsiteX4" fmla="*/ 1616148 w 3155223"/>
              <a:gd name="connsiteY4" fmla="*/ 708837 h 3806456"/>
              <a:gd name="connsiteX5" fmla="*/ 1566530 w 3155223"/>
              <a:gd name="connsiteY5" fmla="*/ 800986 h 3806456"/>
              <a:gd name="connsiteX6" fmla="*/ 1495646 w 3155223"/>
              <a:gd name="connsiteY6" fmla="*/ 893135 h 3806456"/>
              <a:gd name="connsiteX7" fmla="*/ 1453116 w 3155223"/>
              <a:gd name="connsiteY7" fmla="*/ 949842 h 3806456"/>
              <a:gd name="connsiteX8" fmla="*/ 1424762 w 3155223"/>
              <a:gd name="connsiteY8" fmla="*/ 1006549 h 3806456"/>
              <a:gd name="connsiteX9" fmla="*/ 1410586 w 3155223"/>
              <a:gd name="connsiteY9" fmla="*/ 1084521 h 3806456"/>
              <a:gd name="connsiteX10" fmla="*/ 1389321 w 3155223"/>
              <a:gd name="connsiteY10" fmla="*/ 1127051 h 3806456"/>
              <a:gd name="connsiteX11" fmla="*/ 1375144 w 3155223"/>
              <a:gd name="connsiteY11" fmla="*/ 1169582 h 3806456"/>
              <a:gd name="connsiteX12" fmla="*/ 1353879 w 3155223"/>
              <a:gd name="connsiteY12" fmla="*/ 1190847 h 3806456"/>
              <a:gd name="connsiteX13" fmla="*/ 1311348 w 3155223"/>
              <a:gd name="connsiteY13" fmla="*/ 1254642 h 3806456"/>
              <a:gd name="connsiteX14" fmla="*/ 1290083 w 3155223"/>
              <a:gd name="connsiteY14" fmla="*/ 1282996 h 3806456"/>
              <a:gd name="connsiteX15" fmla="*/ 1261730 w 3155223"/>
              <a:gd name="connsiteY15" fmla="*/ 1353879 h 3806456"/>
              <a:gd name="connsiteX16" fmla="*/ 1205023 w 3155223"/>
              <a:gd name="connsiteY16" fmla="*/ 1488558 h 3806456"/>
              <a:gd name="connsiteX17" fmla="*/ 1183758 w 3155223"/>
              <a:gd name="connsiteY17" fmla="*/ 1559442 h 3806456"/>
              <a:gd name="connsiteX18" fmla="*/ 1162493 w 3155223"/>
              <a:gd name="connsiteY18" fmla="*/ 1594884 h 3806456"/>
              <a:gd name="connsiteX19" fmla="*/ 1134139 w 3155223"/>
              <a:gd name="connsiteY19" fmla="*/ 1658679 h 3806456"/>
              <a:gd name="connsiteX20" fmla="*/ 1105786 w 3155223"/>
              <a:gd name="connsiteY20" fmla="*/ 1715386 h 3806456"/>
              <a:gd name="connsiteX21" fmla="*/ 1091609 w 3155223"/>
              <a:gd name="connsiteY21" fmla="*/ 1772093 h 3806456"/>
              <a:gd name="connsiteX22" fmla="*/ 1091609 w 3155223"/>
              <a:gd name="connsiteY22" fmla="*/ 2091070 h 3806456"/>
              <a:gd name="connsiteX23" fmla="*/ 1063255 w 3155223"/>
              <a:gd name="connsiteY23" fmla="*/ 2197396 h 3806456"/>
              <a:gd name="connsiteX24" fmla="*/ 1006548 w 3155223"/>
              <a:gd name="connsiteY24" fmla="*/ 2374605 h 3806456"/>
              <a:gd name="connsiteX25" fmla="*/ 964018 w 3155223"/>
              <a:gd name="connsiteY25" fmla="*/ 2473842 h 3806456"/>
              <a:gd name="connsiteX26" fmla="*/ 949841 w 3155223"/>
              <a:gd name="connsiteY26" fmla="*/ 2495107 h 3806456"/>
              <a:gd name="connsiteX27" fmla="*/ 900223 w 3155223"/>
              <a:gd name="connsiteY27" fmla="*/ 2587256 h 3806456"/>
              <a:gd name="connsiteX28" fmla="*/ 857693 w 3155223"/>
              <a:gd name="connsiteY28" fmla="*/ 2629786 h 3806456"/>
              <a:gd name="connsiteX29" fmla="*/ 715925 w 3155223"/>
              <a:gd name="connsiteY29" fmla="*/ 2658140 h 3806456"/>
              <a:gd name="connsiteX30" fmla="*/ 637953 w 3155223"/>
              <a:gd name="connsiteY30" fmla="*/ 2651051 h 3806456"/>
              <a:gd name="connsiteX31" fmla="*/ 496186 w 3155223"/>
              <a:gd name="connsiteY31" fmla="*/ 2636875 h 3806456"/>
              <a:gd name="connsiteX32" fmla="*/ 460744 w 3155223"/>
              <a:gd name="connsiteY32" fmla="*/ 2629786 h 3806456"/>
              <a:gd name="connsiteX33" fmla="*/ 382772 w 3155223"/>
              <a:gd name="connsiteY33" fmla="*/ 2601433 h 3806456"/>
              <a:gd name="connsiteX34" fmla="*/ 333153 w 3155223"/>
              <a:gd name="connsiteY34" fmla="*/ 2573079 h 3806456"/>
              <a:gd name="connsiteX35" fmla="*/ 304800 w 3155223"/>
              <a:gd name="connsiteY35" fmla="*/ 2537637 h 3806456"/>
              <a:gd name="connsiteX36" fmla="*/ 241004 w 3155223"/>
              <a:gd name="connsiteY36" fmla="*/ 2502196 h 3806456"/>
              <a:gd name="connsiteX37" fmla="*/ 205562 w 3155223"/>
              <a:gd name="connsiteY37" fmla="*/ 2495107 h 3806456"/>
              <a:gd name="connsiteX38" fmla="*/ 127590 w 3155223"/>
              <a:gd name="connsiteY38" fmla="*/ 2509284 h 3806456"/>
              <a:gd name="connsiteX39" fmla="*/ 99237 w 3155223"/>
              <a:gd name="connsiteY39" fmla="*/ 2516372 h 3806456"/>
              <a:gd name="connsiteX40" fmla="*/ 14176 w 3155223"/>
              <a:gd name="connsiteY40" fmla="*/ 2601433 h 3806456"/>
              <a:gd name="connsiteX41" fmla="*/ 0 w 3155223"/>
              <a:gd name="connsiteY41" fmla="*/ 2693582 h 3806456"/>
              <a:gd name="connsiteX42" fmla="*/ 14176 w 3155223"/>
              <a:gd name="connsiteY42" fmla="*/ 2750289 h 3806456"/>
              <a:gd name="connsiteX43" fmla="*/ 77972 w 3155223"/>
              <a:gd name="connsiteY43" fmla="*/ 2906233 h 3806456"/>
              <a:gd name="connsiteX44" fmla="*/ 141767 w 3155223"/>
              <a:gd name="connsiteY44" fmla="*/ 2998382 h 3806456"/>
              <a:gd name="connsiteX45" fmla="*/ 290623 w 3155223"/>
              <a:gd name="connsiteY45" fmla="*/ 3239386 h 3806456"/>
              <a:gd name="connsiteX46" fmla="*/ 347330 w 3155223"/>
              <a:gd name="connsiteY46" fmla="*/ 3366977 h 3806456"/>
              <a:gd name="connsiteX47" fmla="*/ 382772 w 3155223"/>
              <a:gd name="connsiteY47" fmla="*/ 3444949 h 3806456"/>
              <a:gd name="connsiteX48" fmla="*/ 460744 w 3155223"/>
              <a:gd name="connsiteY48" fmla="*/ 3657600 h 3806456"/>
              <a:gd name="connsiteX49" fmla="*/ 503274 w 3155223"/>
              <a:gd name="connsiteY49" fmla="*/ 3721396 h 3806456"/>
              <a:gd name="connsiteX50" fmla="*/ 559981 w 3155223"/>
              <a:gd name="connsiteY50" fmla="*/ 3749749 h 3806456"/>
              <a:gd name="connsiteX51" fmla="*/ 645041 w 3155223"/>
              <a:gd name="connsiteY51" fmla="*/ 3778103 h 3806456"/>
              <a:gd name="connsiteX52" fmla="*/ 900223 w 3155223"/>
              <a:gd name="connsiteY52" fmla="*/ 3806456 h 3806456"/>
              <a:gd name="connsiteX53" fmla="*/ 1013637 w 3155223"/>
              <a:gd name="connsiteY53" fmla="*/ 3799368 h 3806456"/>
              <a:gd name="connsiteX54" fmla="*/ 1375144 w 3155223"/>
              <a:gd name="connsiteY54" fmla="*/ 3763926 h 3806456"/>
              <a:gd name="connsiteX55" fmla="*/ 1587795 w 3155223"/>
              <a:gd name="connsiteY55" fmla="*/ 3714307 h 3806456"/>
              <a:gd name="connsiteX56" fmla="*/ 1644502 w 3155223"/>
              <a:gd name="connsiteY56" fmla="*/ 3693042 h 3806456"/>
              <a:gd name="connsiteX57" fmla="*/ 1920948 w 3155223"/>
              <a:gd name="connsiteY57" fmla="*/ 3558363 h 3806456"/>
              <a:gd name="connsiteX58" fmla="*/ 2041451 w 3155223"/>
              <a:gd name="connsiteY58" fmla="*/ 3501656 h 3806456"/>
              <a:gd name="connsiteX59" fmla="*/ 2247014 w 3155223"/>
              <a:gd name="connsiteY59" fmla="*/ 3366977 h 3806456"/>
              <a:gd name="connsiteX60" fmla="*/ 2459665 w 3155223"/>
              <a:gd name="connsiteY60" fmla="*/ 3175591 h 3806456"/>
              <a:gd name="connsiteX61" fmla="*/ 2509283 w 3155223"/>
              <a:gd name="connsiteY61" fmla="*/ 3104707 h 3806456"/>
              <a:gd name="connsiteX62" fmla="*/ 2580167 w 3155223"/>
              <a:gd name="connsiteY62" fmla="*/ 2948763 h 3806456"/>
              <a:gd name="connsiteX63" fmla="*/ 2679404 w 3155223"/>
              <a:gd name="connsiteY63" fmla="*/ 2636875 h 3806456"/>
              <a:gd name="connsiteX64" fmla="*/ 2693581 w 3155223"/>
              <a:gd name="connsiteY64" fmla="*/ 2551814 h 3806456"/>
              <a:gd name="connsiteX65" fmla="*/ 2721934 w 3155223"/>
              <a:gd name="connsiteY65" fmla="*/ 2402958 h 3806456"/>
              <a:gd name="connsiteX66" fmla="*/ 2757376 w 3155223"/>
              <a:gd name="connsiteY66" fmla="*/ 2254103 h 3806456"/>
              <a:gd name="connsiteX67" fmla="*/ 2785730 w 3155223"/>
              <a:gd name="connsiteY67" fmla="*/ 2119424 h 3806456"/>
              <a:gd name="connsiteX68" fmla="*/ 2835348 w 3155223"/>
              <a:gd name="connsiteY68" fmla="*/ 1935126 h 3806456"/>
              <a:gd name="connsiteX69" fmla="*/ 2870790 w 3155223"/>
              <a:gd name="connsiteY69" fmla="*/ 1772093 h 3806456"/>
              <a:gd name="connsiteX70" fmla="*/ 2920409 w 3155223"/>
              <a:gd name="connsiteY70" fmla="*/ 1616149 h 3806456"/>
              <a:gd name="connsiteX71" fmla="*/ 2955851 w 3155223"/>
              <a:gd name="connsiteY71" fmla="*/ 1481470 h 3806456"/>
              <a:gd name="connsiteX72" fmla="*/ 3026734 w 3155223"/>
              <a:gd name="connsiteY72" fmla="*/ 1261731 h 3806456"/>
              <a:gd name="connsiteX73" fmla="*/ 3090530 w 3155223"/>
              <a:gd name="connsiteY73" fmla="*/ 964019 h 3806456"/>
              <a:gd name="connsiteX74" fmla="*/ 3133060 w 3155223"/>
              <a:gd name="connsiteY74" fmla="*/ 793898 h 3806456"/>
              <a:gd name="connsiteX75" fmla="*/ 3147237 w 3155223"/>
              <a:gd name="connsiteY75" fmla="*/ 630865 h 3806456"/>
              <a:gd name="connsiteX76" fmla="*/ 3140148 w 3155223"/>
              <a:gd name="connsiteY76" fmla="*/ 396949 h 3806456"/>
              <a:gd name="connsiteX77" fmla="*/ 3104707 w 3155223"/>
              <a:gd name="connsiteY77" fmla="*/ 311889 h 3806456"/>
              <a:gd name="connsiteX78" fmla="*/ 2927497 w 3155223"/>
              <a:gd name="connsiteY78" fmla="*/ 170121 h 3806456"/>
              <a:gd name="connsiteX79" fmla="*/ 2601432 w 3155223"/>
              <a:gd name="connsiteY79" fmla="*/ 35442 h 3806456"/>
              <a:gd name="connsiteX80" fmla="*/ 2480930 w 3155223"/>
              <a:gd name="connsiteY80" fmla="*/ 7089 h 3806456"/>
              <a:gd name="connsiteX81" fmla="*/ 2374604 w 3155223"/>
              <a:gd name="connsiteY81" fmla="*/ 0 h 3806456"/>
              <a:gd name="connsiteX82" fmla="*/ 2190307 w 3155223"/>
              <a:gd name="connsiteY82" fmla="*/ 21265 h 3806456"/>
              <a:gd name="connsiteX83" fmla="*/ 2076893 w 3155223"/>
              <a:gd name="connsiteY83" fmla="*/ 63796 h 3806456"/>
              <a:gd name="connsiteX84" fmla="*/ 1984744 w 3155223"/>
              <a:gd name="connsiteY84" fmla="*/ 99237 h 3806456"/>
              <a:gd name="connsiteX85" fmla="*/ 1942214 w 3155223"/>
              <a:gd name="connsiteY85" fmla="*/ 127591 h 3806456"/>
              <a:gd name="connsiteX86" fmla="*/ 1906772 w 3155223"/>
              <a:gd name="connsiteY86" fmla="*/ 148856 h 3806456"/>
              <a:gd name="connsiteX87" fmla="*/ 1864241 w 3155223"/>
              <a:gd name="connsiteY87" fmla="*/ 184298 h 3806456"/>
              <a:gd name="connsiteX88" fmla="*/ 1814623 w 3155223"/>
              <a:gd name="connsiteY88" fmla="*/ 212651 h 3806456"/>
              <a:gd name="connsiteX89" fmla="*/ 1779181 w 3155223"/>
              <a:gd name="connsiteY89" fmla="*/ 248093 h 3806456"/>
              <a:gd name="connsiteX90" fmla="*/ 1736651 w 3155223"/>
              <a:gd name="connsiteY90" fmla="*/ 276447 h 3806456"/>
              <a:gd name="connsiteX91" fmla="*/ 1722474 w 3155223"/>
              <a:gd name="connsiteY91" fmla="*/ 304800 h 3806456"/>
              <a:gd name="connsiteX92" fmla="*/ 1701209 w 3155223"/>
              <a:gd name="connsiteY92" fmla="*/ 318977 h 3806456"/>
              <a:gd name="connsiteX93" fmla="*/ 1694121 w 3155223"/>
              <a:gd name="connsiteY93" fmla="*/ 340242 h 3806456"/>
              <a:gd name="connsiteX94" fmla="*/ 1679944 w 3155223"/>
              <a:gd name="connsiteY94" fmla="*/ 361507 h 380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55223" h="3806456">
                <a:moveTo>
                  <a:pt x="1679944" y="361507"/>
                </a:moveTo>
                <a:cubicBezTo>
                  <a:pt x="1672855" y="387498"/>
                  <a:pt x="1659132" y="450933"/>
                  <a:pt x="1651590" y="496186"/>
                </a:cubicBezTo>
                <a:cubicBezTo>
                  <a:pt x="1649227" y="510363"/>
                  <a:pt x="1647734" y="524713"/>
                  <a:pt x="1644502" y="538717"/>
                </a:cubicBezTo>
                <a:cubicBezTo>
                  <a:pt x="1640634" y="555478"/>
                  <a:pt x="1635051" y="571796"/>
                  <a:pt x="1630325" y="588335"/>
                </a:cubicBezTo>
                <a:cubicBezTo>
                  <a:pt x="1627512" y="616471"/>
                  <a:pt x="1622418" y="677486"/>
                  <a:pt x="1616148" y="708837"/>
                </a:cubicBezTo>
                <a:cubicBezTo>
                  <a:pt x="1609747" y="740842"/>
                  <a:pt x="1578242" y="780490"/>
                  <a:pt x="1566530" y="800986"/>
                </a:cubicBezTo>
                <a:cubicBezTo>
                  <a:pt x="1523130" y="876936"/>
                  <a:pt x="1603798" y="761808"/>
                  <a:pt x="1495646" y="893135"/>
                </a:cubicBezTo>
                <a:cubicBezTo>
                  <a:pt x="1480626" y="911374"/>
                  <a:pt x="1465639" y="929806"/>
                  <a:pt x="1453116" y="949842"/>
                </a:cubicBezTo>
                <a:cubicBezTo>
                  <a:pt x="1441915" y="967763"/>
                  <a:pt x="1424762" y="1006549"/>
                  <a:pt x="1424762" y="1006549"/>
                </a:cubicBezTo>
                <a:cubicBezTo>
                  <a:pt x="1423875" y="1011871"/>
                  <a:pt x="1413634" y="1076139"/>
                  <a:pt x="1410586" y="1084521"/>
                </a:cubicBezTo>
                <a:cubicBezTo>
                  <a:pt x="1405169" y="1099417"/>
                  <a:pt x="1395417" y="1112420"/>
                  <a:pt x="1389321" y="1127051"/>
                </a:cubicBezTo>
                <a:cubicBezTo>
                  <a:pt x="1383573" y="1140845"/>
                  <a:pt x="1382401" y="1156519"/>
                  <a:pt x="1375144" y="1169582"/>
                </a:cubicBezTo>
                <a:cubicBezTo>
                  <a:pt x="1370276" y="1178345"/>
                  <a:pt x="1360403" y="1183236"/>
                  <a:pt x="1353879" y="1190847"/>
                </a:cubicBezTo>
                <a:cubicBezTo>
                  <a:pt x="1327393" y="1221748"/>
                  <a:pt x="1335141" y="1218953"/>
                  <a:pt x="1311348" y="1254642"/>
                </a:cubicBezTo>
                <a:cubicBezTo>
                  <a:pt x="1304795" y="1264472"/>
                  <a:pt x="1296344" y="1272978"/>
                  <a:pt x="1290083" y="1282996"/>
                </a:cubicBezTo>
                <a:cubicBezTo>
                  <a:pt x="1271615" y="1312546"/>
                  <a:pt x="1275868" y="1318535"/>
                  <a:pt x="1261730" y="1353879"/>
                </a:cubicBezTo>
                <a:cubicBezTo>
                  <a:pt x="1243639" y="1399105"/>
                  <a:pt x="1219020" y="1441902"/>
                  <a:pt x="1205023" y="1488558"/>
                </a:cubicBezTo>
                <a:cubicBezTo>
                  <a:pt x="1197935" y="1512186"/>
                  <a:pt x="1192920" y="1536538"/>
                  <a:pt x="1183758" y="1559442"/>
                </a:cubicBezTo>
                <a:cubicBezTo>
                  <a:pt x="1178641" y="1572234"/>
                  <a:pt x="1168654" y="1582561"/>
                  <a:pt x="1162493" y="1594884"/>
                </a:cubicBezTo>
                <a:cubicBezTo>
                  <a:pt x="1152086" y="1615698"/>
                  <a:pt x="1144048" y="1637623"/>
                  <a:pt x="1134139" y="1658679"/>
                </a:cubicBezTo>
                <a:cubicBezTo>
                  <a:pt x="1125140" y="1677801"/>
                  <a:pt x="1113206" y="1695598"/>
                  <a:pt x="1105786" y="1715386"/>
                </a:cubicBezTo>
                <a:cubicBezTo>
                  <a:pt x="1098945" y="1733630"/>
                  <a:pt x="1091609" y="1772093"/>
                  <a:pt x="1091609" y="1772093"/>
                </a:cubicBezTo>
                <a:cubicBezTo>
                  <a:pt x="1099250" y="1909634"/>
                  <a:pt x="1104752" y="1937735"/>
                  <a:pt x="1091609" y="2091070"/>
                </a:cubicBezTo>
                <a:cubicBezTo>
                  <a:pt x="1090384" y="2105366"/>
                  <a:pt x="1067667" y="2181218"/>
                  <a:pt x="1063255" y="2197396"/>
                </a:cubicBezTo>
                <a:cubicBezTo>
                  <a:pt x="1043445" y="2270034"/>
                  <a:pt x="1059448" y="2251170"/>
                  <a:pt x="1006548" y="2374605"/>
                </a:cubicBezTo>
                <a:cubicBezTo>
                  <a:pt x="992371" y="2407684"/>
                  <a:pt x="983981" y="2443898"/>
                  <a:pt x="964018" y="2473842"/>
                </a:cubicBezTo>
                <a:cubicBezTo>
                  <a:pt x="959292" y="2480930"/>
                  <a:pt x="953651" y="2487487"/>
                  <a:pt x="949841" y="2495107"/>
                </a:cubicBezTo>
                <a:cubicBezTo>
                  <a:pt x="903213" y="2588363"/>
                  <a:pt x="956218" y="2503264"/>
                  <a:pt x="900223" y="2587256"/>
                </a:cubicBezTo>
                <a:cubicBezTo>
                  <a:pt x="887102" y="2606938"/>
                  <a:pt x="882310" y="2619236"/>
                  <a:pt x="857693" y="2629786"/>
                </a:cubicBezTo>
                <a:cubicBezTo>
                  <a:pt x="800703" y="2654210"/>
                  <a:pt x="776086" y="2652123"/>
                  <a:pt x="715925" y="2658140"/>
                </a:cubicBezTo>
                <a:lnTo>
                  <a:pt x="637953" y="2651051"/>
                </a:lnTo>
                <a:cubicBezTo>
                  <a:pt x="562993" y="2644804"/>
                  <a:pt x="557946" y="2647169"/>
                  <a:pt x="496186" y="2636875"/>
                </a:cubicBezTo>
                <a:cubicBezTo>
                  <a:pt x="484302" y="2634894"/>
                  <a:pt x="472367" y="2632956"/>
                  <a:pt x="460744" y="2629786"/>
                </a:cubicBezTo>
                <a:cubicBezTo>
                  <a:pt x="440398" y="2624237"/>
                  <a:pt x="402921" y="2610388"/>
                  <a:pt x="382772" y="2601433"/>
                </a:cubicBezTo>
                <a:cubicBezTo>
                  <a:pt x="372764" y="2596985"/>
                  <a:pt x="342276" y="2582202"/>
                  <a:pt x="333153" y="2573079"/>
                </a:cubicBezTo>
                <a:cubicBezTo>
                  <a:pt x="322455" y="2562381"/>
                  <a:pt x="316108" y="2547688"/>
                  <a:pt x="304800" y="2537637"/>
                </a:cubicBezTo>
                <a:cubicBezTo>
                  <a:pt x="299347" y="2532790"/>
                  <a:pt x="251731" y="2505772"/>
                  <a:pt x="241004" y="2502196"/>
                </a:cubicBezTo>
                <a:cubicBezTo>
                  <a:pt x="229574" y="2498386"/>
                  <a:pt x="217376" y="2497470"/>
                  <a:pt x="205562" y="2495107"/>
                </a:cubicBezTo>
                <a:lnTo>
                  <a:pt x="127590" y="2509284"/>
                </a:lnTo>
                <a:cubicBezTo>
                  <a:pt x="118037" y="2511195"/>
                  <a:pt x="107456" y="2511142"/>
                  <a:pt x="99237" y="2516372"/>
                </a:cubicBezTo>
                <a:cubicBezTo>
                  <a:pt x="60532" y="2541003"/>
                  <a:pt x="42449" y="2567506"/>
                  <a:pt x="14176" y="2601433"/>
                </a:cubicBezTo>
                <a:cubicBezTo>
                  <a:pt x="9451" y="2632149"/>
                  <a:pt x="0" y="2662504"/>
                  <a:pt x="0" y="2693582"/>
                </a:cubicBezTo>
                <a:cubicBezTo>
                  <a:pt x="0" y="2713066"/>
                  <a:pt x="9156" y="2731463"/>
                  <a:pt x="14176" y="2750289"/>
                </a:cubicBezTo>
                <a:cubicBezTo>
                  <a:pt x="31066" y="2813628"/>
                  <a:pt x="39341" y="2838629"/>
                  <a:pt x="77972" y="2906233"/>
                </a:cubicBezTo>
                <a:cubicBezTo>
                  <a:pt x="96507" y="2938670"/>
                  <a:pt x="121250" y="2967161"/>
                  <a:pt x="141767" y="2998382"/>
                </a:cubicBezTo>
                <a:cubicBezTo>
                  <a:pt x="156025" y="3020079"/>
                  <a:pt x="264619" y="3187379"/>
                  <a:pt x="290623" y="3239386"/>
                </a:cubicBezTo>
                <a:cubicBezTo>
                  <a:pt x="311437" y="3281014"/>
                  <a:pt x="328292" y="3324507"/>
                  <a:pt x="347330" y="3366977"/>
                </a:cubicBezTo>
                <a:cubicBezTo>
                  <a:pt x="359008" y="3393029"/>
                  <a:pt x="374716" y="3417559"/>
                  <a:pt x="382772" y="3444949"/>
                </a:cubicBezTo>
                <a:cubicBezTo>
                  <a:pt x="411940" y="3544121"/>
                  <a:pt x="413451" y="3570895"/>
                  <a:pt x="460744" y="3657600"/>
                </a:cubicBezTo>
                <a:cubicBezTo>
                  <a:pt x="472982" y="3680037"/>
                  <a:pt x="484546" y="3704005"/>
                  <a:pt x="503274" y="3721396"/>
                </a:cubicBezTo>
                <a:cubicBezTo>
                  <a:pt x="518760" y="3735776"/>
                  <a:pt x="540359" y="3741900"/>
                  <a:pt x="559981" y="3749749"/>
                </a:cubicBezTo>
                <a:cubicBezTo>
                  <a:pt x="587730" y="3760849"/>
                  <a:pt x="615734" y="3772242"/>
                  <a:pt x="645041" y="3778103"/>
                </a:cubicBezTo>
                <a:cubicBezTo>
                  <a:pt x="729208" y="3794936"/>
                  <a:pt x="814935" y="3799896"/>
                  <a:pt x="900223" y="3806456"/>
                </a:cubicBezTo>
                <a:cubicBezTo>
                  <a:pt x="938028" y="3804093"/>
                  <a:pt x="975910" y="3802747"/>
                  <a:pt x="1013637" y="3799368"/>
                </a:cubicBezTo>
                <a:lnTo>
                  <a:pt x="1375144" y="3763926"/>
                </a:lnTo>
                <a:cubicBezTo>
                  <a:pt x="1741764" y="3659175"/>
                  <a:pt x="1182973" y="3815512"/>
                  <a:pt x="1587795" y="3714307"/>
                </a:cubicBezTo>
                <a:cubicBezTo>
                  <a:pt x="1607380" y="3709411"/>
                  <a:pt x="1626218" y="3701600"/>
                  <a:pt x="1644502" y="3693042"/>
                </a:cubicBezTo>
                <a:cubicBezTo>
                  <a:pt x="1737337" y="3649587"/>
                  <a:pt x="1828617" y="3602880"/>
                  <a:pt x="1920948" y="3558363"/>
                </a:cubicBezTo>
                <a:cubicBezTo>
                  <a:pt x="1960936" y="3539083"/>
                  <a:pt x="2003705" y="3525022"/>
                  <a:pt x="2041451" y="3501656"/>
                </a:cubicBezTo>
                <a:cubicBezTo>
                  <a:pt x="2089128" y="3472142"/>
                  <a:pt x="2192722" y="3414126"/>
                  <a:pt x="2247014" y="3366977"/>
                </a:cubicBezTo>
                <a:cubicBezTo>
                  <a:pt x="2319017" y="3304448"/>
                  <a:pt x="2404978" y="3253717"/>
                  <a:pt x="2459665" y="3175591"/>
                </a:cubicBezTo>
                <a:cubicBezTo>
                  <a:pt x="2476204" y="3151963"/>
                  <a:pt x="2495752" y="3130177"/>
                  <a:pt x="2509283" y="3104707"/>
                </a:cubicBezTo>
                <a:cubicBezTo>
                  <a:pt x="2536071" y="3054282"/>
                  <a:pt x="2559321" y="3001921"/>
                  <a:pt x="2580167" y="2948763"/>
                </a:cubicBezTo>
                <a:cubicBezTo>
                  <a:pt x="2612400" y="2866570"/>
                  <a:pt x="2657987" y="2733250"/>
                  <a:pt x="2679404" y="2636875"/>
                </a:cubicBezTo>
                <a:cubicBezTo>
                  <a:pt x="2685640" y="2608815"/>
                  <a:pt x="2688439" y="2580095"/>
                  <a:pt x="2693581" y="2551814"/>
                </a:cubicBezTo>
                <a:cubicBezTo>
                  <a:pt x="2702617" y="2502118"/>
                  <a:pt x="2711351" y="2452348"/>
                  <a:pt x="2721934" y="2402958"/>
                </a:cubicBezTo>
                <a:cubicBezTo>
                  <a:pt x="2732621" y="2353085"/>
                  <a:pt x="2746180" y="2303864"/>
                  <a:pt x="2757376" y="2254103"/>
                </a:cubicBezTo>
                <a:cubicBezTo>
                  <a:pt x="2767447" y="2209345"/>
                  <a:pt x="2774836" y="2163989"/>
                  <a:pt x="2785730" y="2119424"/>
                </a:cubicBezTo>
                <a:cubicBezTo>
                  <a:pt x="2800837" y="2057623"/>
                  <a:pt x="2820215" y="1996920"/>
                  <a:pt x="2835348" y="1935126"/>
                </a:cubicBezTo>
                <a:cubicBezTo>
                  <a:pt x="2848577" y="1881109"/>
                  <a:pt x="2856460" y="1825829"/>
                  <a:pt x="2870790" y="1772093"/>
                </a:cubicBezTo>
                <a:cubicBezTo>
                  <a:pt x="2884845" y="1719386"/>
                  <a:pt x="2905086" y="1668502"/>
                  <a:pt x="2920409" y="1616149"/>
                </a:cubicBezTo>
                <a:cubicBezTo>
                  <a:pt x="2933449" y="1571597"/>
                  <a:pt x="2942005" y="1525778"/>
                  <a:pt x="2955851" y="1481470"/>
                </a:cubicBezTo>
                <a:cubicBezTo>
                  <a:pt x="3014647" y="1293325"/>
                  <a:pt x="2972415" y="1494528"/>
                  <a:pt x="3026734" y="1261731"/>
                </a:cubicBezTo>
                <a:cubicBezTo>
                  <a:pt x="3049796" y="1162896"/>
                  <a:pt x="3065915" y="1062479"/>
                  <a:pt x="3090530" y="964019"/>
                </a:cubicBezTo>
                <a:lnTo>
                  <a:pt x="3133060" y="793898"/>
                </a:lnTo>
                <a:cubicBezTo>
                  <a:pt x="3137786" y="739554"/>
                  <a:pt x="3143608" y="685294"/>
                  <a:pt x="3147237" y="630865"/>
                </a:cubicBezTo>
                <a:cubicBezTo>
                  <a:pt x="3153096" y="542981"/>
                  <a:pt x="3164866" y="478167"/>
                  <a:pt x="3140148" y="396949"/>
                </a:cubicBezTo>
                <a:cubicBezTo>
                  <a:pt x="3131205" y="367564"/>
                  <a:pt x="3121447" y="337643"/>
                  <a:pt x="3104707" y="311889"/>
                </a:cubicBezTo>
                <a:cubicBezTo>
                  <a:pt x="3074359" y="265200"/>
                  <a:pt x="2957414" y="188229"/>
                  <a:pt x="2927497" y="170121"/>
                </a:cubicBezTo>
                <a:cubicBezTo>
                  <a:pt x="2816246" y="102785"/>
                  <a:pt x="2729520" y="65580"/>
                  <a:pt x="2601432" y="35442"/>
                </a:cubicBezTo>
                <a:cubicBezTo>
                  <a:pt x="2561265" y="25991"/>
                  <a:pt x="2521700" y="13459"/>
                  <a:pt x="2480930" y="7089"/>
                </a:cubicBezTo>
                <a:cubicBezTo>
                  <a:pt x="2445835" y="1605"/>
                  <a:pt x="2410046" y="2363"/>
                  <a:pt x="2374604" y="0"/>
                </a:cubicBezTo>
                <a:cubicBezTo>
                  <a:pt x="2313172" y="7088"/>
                  <a:pt x="2250774" y="8308"/>
                  <a:pt x="2190307" y="21265"/>
                </a:cubicBezTo>
                <a:cubicBezTo>
                  <a:pt x="2150828" y="29725"/>
                  <a:pt x="2114882" y="50120"/>
                  <a:pt x="2076893" y="63796"/>
                </a:cubicBezTo>
                <a:cubicBezTo>
                  <a:pt x="2037660" y="77920"/>
                  <a:pt x="2016842" y="79978"/>
                  <a:pt x="1984744" y="99237"/>
                </a:cubicBezTo>
                <a:cubicBezTo>
                  <a:pt x="1970134" y="108003"/>
                  <a:pt x="1956824" y="118825"/>
                  <a:pt x="1942214" y="127591"/>
                </a:cubicBezTo>
                <a:cubicBezTo>
                  <a:pt x="1930400" y="134679"/>
                  <a:pt x="1917914" y="140753"/>
                  <a:pt x="1906772" y="148856"/>
                </a:cubicBezTo>
                <a:cubicBezTo>
                  <a:pt x="1891847" y="159710"/>
                  <a:pt x="1879414" y="173794"/>
                  <a:pt x="1864241" y="184298"/>
                </a:cubicBezTo>
                <a:cubicBezTo>
                  <a:pt x="1848579" y="195141"/>
                  <a:pt x="1829862" y="201221"/>
                  <a:pt x="1814623" y="212651"/>
                </a:cubicBezTo>
                <a:cubicBezTo>
                  <a:pt x="1801257" y="222676"/>
                  <a:pt x="1792112" y="237513"/>
                  <a:pt x="1779181" y="248093"/>
                </a:cubicBezTo>
                <a:cubicBezTo>
                  <a:pt x="1765994" y="258882"/>
                  <a:pt x="1750828" y="266996"/>
                  <a:pt x="1736651" y="276447"/>
                </a:cubicBezTo>
                <a:cubicBezTo>
                  <a:pt x="1731925" y="285898"/>
                  <a:pt x="1729239" y="296683"/>
                  <a:pt x="1722474" y="304800"/>
                </a:cubicBezTo>
                <a:cubicBezTo>
                  <a:pt x="1717020" y="311345"/>
                  <a:pt x="1706531" y="312325"/>
                  <a:pt x="1701209" y="318977"/>
                </a:cubicBezTo>
                <a:cubicBezTo>
                  <a:pt x="1696542" y="324811"/>
                  <a:pt x="1696896" y="333305"/>
                  <a:pt x="1694121" y="340242"/>
                </a:cubicBezTo>
                <a:cubicBezTo>
                  <a:pt x="1692159" y="345148"/>
                  <a:pt x="1687033" y="335516"/>
                  <a:pt x="1679944" y="361507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89CE98-0279-5BB4-75F3-8D6865856118}"/>
              </a:ext>
            </a:extLst>
          </p:cNvPr>
          <p:cNvCxnSpPr>
            <a:endCxn id="10" idx="0"/>
          </p:cNvCxnSpPr>
          <p:nvPr/>
        </p:nvCxnSpPr>
        <p:spPr>
          <a:xfrm>
            <a:off x="2352605" y="3253563"/>
            <a:ext cx="0" cy="68757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6C23CF-BED0-9DB3-5C9C-120D308DC1CD}"/>
              </a:ext>
            </a:extLst>
          </p:cNvPr>
          <p:cNvCxnSpPr>
            <a:cxnSpLocks/>
          </p:cNvCxnSpPr>
          <p:nvPr/>
        </p:nvCxnSpPr>
        <p:spPr>
          <a:xfrm>
            <a:off x="6389434" y="3331535"/>
            <a:ext cx="0" cy="73010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2D7B21-7020-C05F-F242-6242C3D0D46A}"/>
              </a:ext>
            </a:extLst>
          </p:cNvPr>
          <p:cNvSpPr txBox="1"/>
          <p:nvPr/>
        </p:nvSpPr>
        <p:spPr>
          <a:xfrm>
            <a:off x="8219769" y="4809617"/>
            <a:ext cx="20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type pattern</a:t>
            </a:r>
          </a:p>
        </p:txBody>
      </p:sp>
    </p:spTree>
    <p:extLst>
      <p:ext uri="{BB962C8B-B14F-4D97-AF65-F5344CB8AC3E}">
        <p14:creationId xmlns:p14="http://schemas.microsoft.com/office/powerpoint/2010/main" val="2521119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F4D05-81F2-5044-1CF0-D2E74F206E88}"/>
              </a:ext>
            </a:extLst>
          </p:cNvPr>
          <p:cNvSpPr txBox="1"/>
          <p:nvPr/>
        </p:nvSpPr>
        <p:spPr>
          <a:xfrm>
            <a:off x="3090367" y="42011"/>
            <a:ext cx="609032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 for p53 aberrancy in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6D16A-38A6-7888-1A99-0B44CD9DF3E1}"/>
              </a:ext>
            </a:extLst>
          </p:cNvPr>
          <p:cNvSpPr txBox="1"/>
          <p:nvPr/>
        </p:nvSpPr>
        <p:spPr>
          <a:xfrm>
            <a:off x="3686780" y="667961"/>
            <a:ext cx="489749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Sub-clonal pattern of aberrant staining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7BC36-EFB4-5739-FDCA-96CBF9A6685C}"/>
              </a:ext>
            </a:extLst>
          </p:cNvPr>
          <p:cNvSpPr txBox="1"/>
          <p:nvPr/>
        </p:nvSpPr>
        <p:spPr>
          <a:xfrm>
            <a:off x="267469" y="1716737"/>
            <a:ext cx="374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 Approach to Reporting:  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E8396E0-DF95-5A7A-00AA-82D55C8D3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660118"/>
              </p:ext>
            </p:extLst>
          </p:nvPr>
        </p:nvGraphicFramePr>
        <p:xfrm>
          <a:off x="1037665" y="2458410"/>
          <a:ext cx="10816329" cy="2595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16329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Confirm the result: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Assess validity of wild type p53 IHC result in internal/control tissue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082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Consider repeating p53 IHC on a different block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Double check that at least 10% of tumor shows the sub-clonal 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91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Reporting: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08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Terminology:  sub-clonal aberrant p53 result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09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Comment that behavior more aligned with MSI-high or </a:t>
                      </a:r>
                      <a:r>
                        <a:rPr lang="en-US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mutation, if either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83297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B5E8EC8-3148-6E81-EABD-FA63CE804E40}"/>
              </a:ext>
            </a:extLst>
          </p:cNvPr>
          <p:cNvSpPr txBox="1"/>
          <p:nvPr/>
        </p:nvSpPr>
        <p:spPr>
          <a:xfrm>
            <a:off x="5216364" y="6581001"/>
            <a:ext cx="1838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35752743</a:t>
            </a:r>
          </a:p>
        </p:txBody>
      </p:sp>
    </p:spTree>
    <p:extLst>
      <p:ext uri="{BB962C8B-B14F-4D97-AF65-F5344CB8AC3E}">
        <p14:creationId xmlns:p14="http://schemas.microsoft.com/office/powerpoint/2010/main" val="2018154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415A0983-DD95-19A2-937A-D60AABEFF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35" y="3033502"/>
            <a:ext cx="3843781" cy="3365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02AF0-4537-9718-9142-96C54ACF7FCA}"/>
              </a:ext>
            </a:extLst>
          </p:cNvPr>
          <p:cNvSpPr txBox="1"/>
          <p:nvPr/>
        </p:nvSpPr>
        <p:spPr>
          <a:xfrm>
            <a:off x="1767818" y="32486"/>
            <a:ext cx="89468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to Integrate TCGA Classification in Reporting Endometrial Cancer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AC21D-3246-993E-2396-1D7855A7DA78}"/>
              </a:ext>
            </a:extLst>
          </p:cNvPr>
          <p:cNvSpPr txBox="1"/>
          <p:nvPr/>
        </p:nvSpPr>
        <p:spPr>
          <a:xfrm>
            <a:off x="4969666" y="763925"/>
            <a:ext cx="225266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Major Dilemma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9604-CDA1-935F-147F-01C62E0ACF10}"/>
              </a:ext>
            </a:extLst>
          </p:cNvPr>
          <p:cNvSpPr txBox="1"/>
          <p:nvPr/>
        </p:nvSpPr>
        <p:spPr>
          <a:xfrm>
            <a:off x="4124325" y="1495364"/>
            <a:ext cx="39433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status is required to assign TCGA classification</a:t>
            </a:r>
            <a:endParaRPr lang="en-US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14B55-9FD3-86C4-7549-60C9BD1554BF}"/>
              </a:ext>
            </a:extLst>
          </p:cNvPr>
          <p:cNvCxnSpPr>
            <a:cxnSpLocks/>
          </p:cNvCxnSpPr>
          <p:nvPr/>
        </p:nvCxnSpPr>
        <p:spPr>
          <a:xfrm>
            <a:off x="6086475" y="2183631"/>
            <a:ext cx="9525" cy="929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5B7782-96F6-98BA-F01C-45909A20B426}"/>
              </a:ext>
            </a:extLst>
          </p:cNvPr>
          <p:cNvSpPr txBox="1"/>
          <p:nvPr/>
        </p:nvSpPr>
        <p:spPr>
          <a:xfrm>
            <a:off x="6795065" y="3113342"/>
            <a:ext cx="8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94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53F3DC-E1A3-580D-AB6C-44E10E0A31D6}"/>
              </a:ext>
            </a:extLst>
          </p:cNvPr>
          <p:cNvSpPr txBox="1"/>
          <p:nvPr/>
        </p:nvSpPr>
        <p:spPr>
          <a:xfrm>
            <a:off x="4009617" y="598412"/>
            <a:ext cx="4463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Is It a Required Reportable Variable 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7DC6A8-CAF5-990D-6923-B214D9E8D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645456"/>
              </p:ext>
            </p:extLst>
          </p:nvPr>
        </p:nvGraphicFramePr>
        <p:xfrm>
          <a:off x="1383508" y="1637935"/>
          <a:ext cx="958214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1317">
                  <a:extLst>
                    <a:ext uri="{9D8B030D-6E8A-4147-A177-3AD203B41FA5}">
                      <a16:colId xmlns:a16="http://schemas.microsoft.com/office/drawing/2014/main" val="1064378051"/>
                    </a:ext>
                  </a:extLst>
                </a:gridCol>
                <a:gridCol w="2840831">
                  <a:extLst>
                    <a:ext uri="{9D8B030D-6E8A-4147-A177-3AD203B41FA5}">
                      <a16:colId xmlns:a16="http://schemas.microsoft.com/office/drawing/2014/main" val="3646744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69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Classification of Female Genital Tumors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en-US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b="1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i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39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Collaboration on Cancer Reporting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b="1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51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of American Pathologist’s cancer checklist protocol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68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NCCN Guidelines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21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AJCC staging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i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587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FIGO staging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845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C0A1711-F0E5-D701-8EFE-0611528F32C4}"/>
              </a:ext>
            </a:extLst>
          </p:cNvPr>
          <p:cNvSpPr txBox="1"/>
          <p:nvPr/>
        </p:nvSpPr>
        <p:spPr>
          <a:xfrm>
            <a:off x="2917235" y="4683482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But growing interest amongst clinicians in specialty care centers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7A2C8-1B1B-6BD7-F040-D59222450871}"/>
              </a:ext>
            </a:extLst>
          </p:cNvPr>
          <p:cNvSpPr txBox="1"/>
          <p:nvPr/>
        </p:nvSpPr>
        <p:spPr>
          <a:xfrm>
            <a:off x="1767818" y="32486"/>
            <a:ext cx="89468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to Integrate TCGA Classification in Reporting Endometrial Cancer ?</a:t>
            </a:r>
          </a:p>
        </p:txBody>
      </p:sp>
    </p:spTree>
    <p:extLst>
      <p:ext uri="{BB962C8B-B14F-4D97-AF65-F5344CB8AC3E}">
        <p14:creationId xmlns:p14="http://schemas.microsoft.com/office/powerpoint/2010/main" val="424683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3B21C-FB7F-6224-88F5-EA0AC2F827B2}"/>
              </a:ext>
            </a:extLst>
          </p:cNvPr>
          <p:cNvSpPr txBox="1"/>
          <p:nvPr/>
        </p:nvSpPr>
        <p:spPr>
          <a:xfrm>
            <a:off x="2813690" y="563360"/>
            <a:ext cx="656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Best Strategy for Patient Section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Remains to be Defined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985E834B-606F-9FE0-9DA7-A019453DF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89873"/>
              </p:ext>
            </p:extLst>
          </p:nvPr>
        </p:nvGraphicFramePr>
        <p:xfrm>
          <a:off x="1497106" y="1654554"/>
          <a:ext cx="9601928" cy="2338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99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  <a:gridCol w="5682529">
                  <a:extLst>
                    <a:ext uri="{9D8B030D-6E8A-4147-A177-3AD203B41FA5}">
                      <a16:colId xmlns:a16="http://schemas.microsoft.com/office/drawing/2014/main" val="2333735671"/>
                    </a:ext>
                  </a:extLst>
                </a:gridCol>
              </a:tblGrid>
              <a:tr h="540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 Strategies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 Reflex-based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§"/>
                      </a:pP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Stepwise testing based on sequential  test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 Risk group-based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sz="20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only in patients whose care would be changed by the status of </a:t>
                      </a:r>
                      <a:r>
                        <a:rPr lang="en-US" sz="20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 Universal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every patient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089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093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3B21C-FB7F-6224-88F5-EA0AC2F827B2}"/>
              </a:ext>
            </a:extLst>
          </p:cNvPr>
          <p:cNvSpPr txBox="1"/>
          <p:nvPr/>
        </p:nvSpPr>
        <p:spPr>
          <a:xfrm>
            <a:off x="2813690" y="563360"/>
            <a:ext cx="656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Best Strategy for Patient Section Remains to be Defined</a:t>
            </a:r>
          </a:p>
        </p:txBody>
      </p:sp>
      <p:pic>
        <p:nvPicPr>
          <p:cNvPr id="5" name="Picture 4" descr="A diagram of a sample&#10;&#10;Description automatically generated">
            <a:extLst>
              <a:ext uri="{FF2B5EF4-FFF2-40B4-BE49-F238E27FC236}">
                <a16:creationId xmlns:a16="http://schemas.microsoft.com/office/drawing/2014/main" id="{2FF2D6E4-773B-2A6B-DFB7-93E4B41A6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/>
        </p:blipFill>
        <p:spPr>
          <a:xfrm>
            <a:off x="2399268" y="1971909"/>
            <a:ext cx="7772400" cy="3892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305B9-66DC-2677-A3B1-860BD4D0230A}"/>
              </a:ext>
            </a:extLst>
          </p:cNvPr>
          <p:cNvSpPr txBox="1"/>
          <p:nvPr/>
        </p:nvSpPr>
        <p:spPr>
          <a:xfrm>
            <a:off x="5372101" y="6550453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from PMID: 28061006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4CECF-3A9B-4AD7-AE8E-8A20E3EB0DD0}"/>
              </a:ext>
            </a:extLst>
          </p:cNvPr>
          <p:cNvSpPr txBox="1"/>
          <p:nvPr/>
        </p:nvSpPr>
        <p:spPr>
          <a:xfrm>
            <a:off x="1709439" y="1213201"/>
            <a:ext cx="915205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“Reflex-based” Testing Strategy: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ProMisE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Proactive Molecular Risk Classifier for Endometrial Cancer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9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9C47D-6758-95A9-BD3E-656251A2367F}"/>
              </a:ext>
            </a:extLst>
          </p:cNvPr>
          <p:cNvSpPr txBox="1"/>
          <p:nvPr/>
        </p:nvSpPr>
        <p:spPr>
          <a:xfrm>
            <a:off x="3159807" y="68922"/>
            <a:ext cx="592181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Molecular Classification of Endometrial Cancer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B89E24F-8FE8-CE2A-CADD-61BA16B02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794176"/>
              </p:ext>
            </p:extLst>
          </p:nvPr>
        </p:nvGraphicFramePr>
        <p:xfrm>
          <a:off x="2242064" y="1322859"/>
          <a:ext cx="8128000" cy="2918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1979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  <a:gridCol w="4896021">
                  <a:extLst>
                    <a:ext uri="{9D8B030D-6E8A-4147-A177-3AD203B41FA5}">
                      <a16:colId xmlns:a16="http://schemas.microsoft.com/office/drawing/2014/main" val="293222310"/>
                    </a:ext>
                  </a:extLst>
                </a:gridCol>
              </a:tblGrid>
              <a:tr h="540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TCGA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Hypermutated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number-high / </a:t>
                      </a:r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 </a:t>
                      </a: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number-low</a:t>
                      </a:r>
                      <a:endParaRPr lang="en-US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Non-TCGA classifiers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CTNNB1 </a:t>
                      </a:r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gain/loss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 mutational burden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 </a:t>
                      </a: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amplification</a:t>
                      </a:r>
                      <a:endParaRPr lang="en-US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16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pic>
        <p:nvPicPr>
          <p:cNvPr id="6" name="Picture 5" descr="A diagram of a diagnostic procedure&#10;&#10;Description automatically generated">
            <a:extLst>
              <a:ext uri="{FF2B5EF4-FFF2-40B4-BE49-F238E27FC236}">
                <a16:creationId xmlns:a16="http://schemas.microsoft.com/office/drawing/2014/main" id="{FA31692F-F491-C1B2-CDCC-AB206BD4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9" y="1755055"/>
            <a:ext cx="4210382" cy="5014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17BBEB-4B60-458F-4859-6AB13FBBDB3F}"/>
              </a:ext>
            </a:extLst>
          </p:cNvPr>
          <p:cNvSpPr txBox="1"/>
          <p:nvPr/>
        </p:nvSpPr>
        <p:spPr>
          <a:xfrm>
            <a:off x="2813690" y="563360"/>
            <a:ext cx="656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Best Strategy for Patient Section Remains to be Defined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6BE4D-CC32-5A52-D25F-736D2533D738}"/>
              </a:ext>
            </a:extLst>
          </p:cNvPr>
          <p:cNvSpPr txBox="1"/>
          <p:nvPr/>
        </p:nvSpPr>
        <p:spPr>
          <a:xfrm>
            <a:off x="4267288" y="1188487"/>
            <a:ext cx="33572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Risk Group-based Testing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69C309-85D2-C2AD-6558-B74FE2383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3"/>
          <a:stretch/>
        </p:blipFill>
        <p:spPr>
          <a:xfrm>
            <a:off x="6638329" y="1754834"/>
            <a:ext cx="4147278" cy="5014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919DC5-64B9-5CF0-3DE9-797785D9DA51}"/>
              </a:ext>
            </a:extLst>
          </p:cNvPr>
          <p:cNvSpPr txBox="1"/>
          <p:nvPr/>
        </p:nvSpPr>
        <p:spPr>
          <a:xfrm>
            <a:off x="10851572" y="6203093"/>
            <a:ext cx="1258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www.bagp.org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19968-D7F2-6F16-50FF-86CE125F95A2}"/>
              </a:ext>
            </a:extLst>
          </p:cNvPr>
          <p:cNvSpPr txBox="1"/>
          <p:nvPr/>
        </p:nvSpPr>
        <p:spPr>
          <a:xfrm>
            <a:off x="53328" y="6203093"/>
            <a:ext cx="1353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from PMID: 36731023</a:t>
            </a:r>
          </a:p>
        </p:txBody>
      </p:sp>
    </p:spTree>
    <p:extLst>
      <p:ext uri="{BB962C8B-B14F-4D97-AF65-F5344CB8AC3E}">
        <p14:creationId xmlns:p14="http://schemas.microsoft.com/office/powerpoint/2010/main" val="1671017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7BBEB-4B60-458F-4859-6AB13FBBDB3F}"/>
              </a:ext>
            </a:extLst>
          </p:cNvPr>
          <p:cNvSpPr txBox="1"/>
          <p:nvPr/>
        </p:nvSpPr>
        <p:spPr>
          <a:xfrm>
            <a:off x="2813690" y="563360"/>
            <a:ext cx="656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Best Strategy for Patient Section Remains to be Defined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6BE4D-CC32-5A52-D25F-736D2533D738}"/>
              </a:ext>
            </a:extLst>
          </p:cNvPr>
          <p:cNvSpPr txBox="1"/>
          <p:nvPr/>
        </p:nvSpPr>
        <p:spPr>
          <a:xfrm>
            <a:off x="4944786" y="1225556"/>
            <a:ext cx="230242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Universal Testing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A4D5A26B-C998-6AD4-9D08-D5257AD42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640057"/>
              </p:ext>
            </p:extLst>
          </p:nvPr>
        </p:nvGraphicFramePr>
        <p:xfrm>
          <a:off x="1496013" y="2222723"/>
          <a:ext cx="9199969" cy="1649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9969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</a:tblGrid>
              <a:tr h="5126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 Strategies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Universal IHC [MMR+p53] and stand-alone </a:t>
                      </a:r>
                      <a:r>
                        <a:rPr lang="en-US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 testing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Universal next generation sequencing  </a:t>
                      </a:r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 IHC)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53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7248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7BBEB-4B60-458F-4859-6AB13FBBDB3F}"/>
              </a:ext>
            </a:extLst>
          </p:cNvPr>
          <p:cNvSpPr txBox="1"/>
          <p:nvPr/>
        </p:nvSpPr>
        <p:spPr>
          <a:xfrm>
            <a:off x="2813690" y="563360"/>
            <a:ext cx="656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Best Strategy for Patient Section Remains to be Defined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6BE4D-CC32-5A52-D25F-736D2533D738}"/>
              </a:ext>
            </a:extLst>
          </p:cNvPr>
          <p:cNvSpPr txBox="1"/>
          <p:nvPr/>
        </p:nvSpPr>
        <p:spPr>
          <a:xfrm>
            <a:off x="2920193" y="1280110"/>
            <a:ext cx="635161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Universal Testing with IHC + stand-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iagram of a test&#10;&#10;Description automatically generated">
            <a:extLst>
              <a:ext uri="{FF2B5EF4-FFF2-40B4-BE49-F238E27FC236}">
                <a16:creationId xmlns:a16="http://schemas.microsoft.com/office/drawing/2014/main" id="{B0D5757F-A546-8B16-35B0-0E4F205B5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/>
          <a:stretch/>
        </p:blipFill>
        <p:spPr>
          <a:xfrm>
            <a:off x="2298356" y="2122787"/>
            <a:ext cx="7902814" cy="3771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73B1F7-507B-3879-0BC9-627A454CB76B}"/>
              </a:ext>
            </a:extLst>
          </p:cNvPr>
          <p:cNvSpPr txBox="1"/>
          <p:nvPr/>
        </p:nvSpPr>
        <p:spPr>
          <a:xfrm>
            <a:off x="5199107" y="6536794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from PMID: 34743187</a:t>
            </a:r>
          </a:p>
        </p:txBody>
      </p:sp>
    </p:spTree>
    <p:extLst>
      <p:ext uri="{BB962C8B-B14F-4D97-AF65-F5344CB8AC3E}">
        <p14:creationId xmlns:p14="http://schemas.microsoft.com/office/powerpoint/2010/main" val="1592448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7BBEB-4B60-458F-4859-6AB13FBBDB3F}"/>
              </a:ext>
            </a:extLst>
          </p:cNvPr>
          <p:cNvSpPr txBox="1"/>
          <p:nvPr/>
        </p:nvSpPr>
        <p:spPr>
          <a:xfrm>
            <a:off x="3024485" y="677165"/>
            <a:ext cx="6143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Rationale for Universal Next Generation Sequencing</a:t>
            </a:r>
          </a:p>
          <a:p>
            <a:pPr algn="l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…going “beyond” just TCGA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89CDA6-061D-A524-84B5-83DC1F743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29792"/>
              </p:ext>
            </p:extLst>
          </p:nvPr>
        </p:nvGraphicFramePr>
        <p:xfrm>
          <a:off x="481914" y="2001796"/>
          <a:ext cx="11430000" cy="3631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4929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  <a:gridCol w="6895071">
                  <a:extLst>
                    <a:ext uri="{9D8B030D-6E8A-4147-A177-3AD203B41FA5}">
                      <a16:colId xmlns:a16="http://schemas.microsoft.com/office/drawing/2014/main" val="3328941455"/>
                    </a:ext>
                  </a:extLst>
                </a:gridCol>
              </a:tblGrid>
              <a:tr h="477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Endpoints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TCGA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Overcomes problems with MMR, p53 IHC interpretation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 for Lynch syndrome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</a:t>
                      </a:r>
                      <a:r>
                        <a:rPr lang="en-US" sz="20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MMR </a:t>
                      </a:r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 evaluation </a:t>
                      </a:r>
                      <a:r>
                        <a:rPr lang="en-US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(distinguish somatic vs genomic) </a:t>
                      </a:r>
                      <a:endParaRPr lang="en-US" sz="20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454590"/>
                  </a:ext>
                </a:extLst>
              </a:tr>
              <a:tr h="776811">
                <a:tc>
                  <a:txBody>
                    <a:bodyPr/>
                    <a:lstStyle/>
                    <a:p>
                      <a:endParaRPr lang="en-US" sz="16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Beyond TCGA: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3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Non-TCGA classifiers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CTNNB1, </a:t>
                      </a:r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alterations, tumor mutational burden</a:t>
                      </a:r>
                      <a:endParaRPr lang="en-US" sz="20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 for non-Lynch syndromes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breast/ovarian cancer syndrome (</a:t>
                      </a:r>
                      <a:r>
                        <a:rPr lang="en-US" sz="20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BRCA1/2, CHEK2)</a:t>
                      </a:r>
                      <a:endParaRPr lang="en-US" sz="2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081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Identify targetable alterations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FDA approved targeted therapy or clinical trial entry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804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324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250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B5F3-9E0C-5B62-4F8D-66A54E32BC9D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7BBEB-4B60-458F-4859-6AB13FBBDB3F}"/>
              </a:ext>
            </a:extLst>
          </p:cNvPr>
          <p:cNvSpPr txBox="1"/>
          <p:nvPr/>
        </p:nvSpPr>
        <p:spPr>
          <a:xfrm>
            <a:off x="3024485" y="677165"/>
            <a:ext cx="6143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Rationale for Universal Next Generation Sequencing</a:t>
            </a:r>
          </a:p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89CDA6-061D-A524-84B5-83DC1F743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497446"/>
              </p:ext>
            </p:extLst>
          </p:nvPr>
        </p:nvGraphicFramePr>
        <p:xfrm>
          <a:off x="3828534" y="1617899"/>
          <a:ext cx="4534929" cy="20624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34929">
                  <a:extLst>
                    <a:ext uri="{9D8B030D-6E8A-4147-A177-3AD203B41FA5}">
                      <a16:colId xmlns:a16="http://schemas.microsoft.com/office/drawing/2014/main" val="1657089769"/>
                    </a:ext>
                  </a:extLst>
                </a:gridCol>
              </a:tblGrid>
              <a:tr h="4775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83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Resource-intensive (lab, staffing)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45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workflow / reporting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utility remains to be studied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081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532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0CF3C-F416-070B-CB79-73FEC9249732}"/>
              </a:ext>
            </a:extLst>
          </p:cNvPr>
          <p:cNvSpPr txBox="1"/>
          <p:nvPr/>
        </p:nvSpPr>
        <p:spPr>
          <a:xfrm>
            <a:off x="188608" y="1307108"/>
            <a:ext cx="998863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Developed at request of gyn oncologists and genetic counseling division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Universal testing of all endometrial carcinomas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hysterectomy specimen, no exclusions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Reporting 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Correlation 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18220-DDB7-59DF-4F05-A698D0D6BD3C}"/>
              </a:ext>
            </a:extLst>
          </p:cNvPr>
          <p:cNvSpPr txBox="1"/>
          <p:nvPr/>
        </p:nvSpPr>
        <p:spPr>
          <a:xfrm>
            <a:off x="2197240" y="53960"/>
            <a:ext cx="779751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UCSF Pilot Workflow for Universal NGS of Endometrial Cancer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90F941-9322-2C94-3BAF-C4C549F11DFA}"/>
              </a:ext>
            </a:extLst>
          </p:cNvPr>
          <p:cNvGraphicFramePr>
            <a:graphicFrameLocks noGrp="1"/>
          </p:cNvGraphicFramePr>
          <p:nvPr/>
        </p:nvGraphicFramePr>
        <p:xfrm>
          <a:off x="1853488" y="2420492"/>
          <a:ext cx="454161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1613">
                  <a:extLst>
                    <a:ext uri="{9D8B030D-6E8A-4147-A177-3AD203B41FA5}">
                      <a16:colId xmlns:a16="http://schemas.microsoft.com/office/drawing/2014/main" val="2740845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UCSF500 Test NGS 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643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500+ gene panel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12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9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 mutational burden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097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MSIsensor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(85 microsatellites)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6459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E940DA-D759-FD67-AC33-18BEB186A8A4}"/>
              </a:ext>
            </a:extLst>
          </p:cNvPr>
          <p:cNvGraphicFramePr>
            <a:graphicFrameLocks noGrp="1"/>
          </p:cNvGraphicFramePr>
          <p:nvPr/>
        </p:nvGraphicFramePr>
        <p:xfrm>
          <a:off x="1853488" y="4839842"/>
          <a:ext cx="9705466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05466">
                  <a:extLst>
                    <a:ext uri="{9D8B030D-6E8A-4147-A177-3AD203B41FA5}">
                      <a16:colId xmlns:a16="http://schemas.microsoft.com/office/drawing/2014/main" val="2740845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pathologist assigns TCGA category in NGS report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12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Wingdings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Surgical pathologist adds integrated summary to hysterectomy report via addendum 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9162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F840FC3-626E-97EA-1F8B-3C0DDD6FE9A6}"/>
              </a:ext>
            </a:extLst>
          </p:cNvPr>
          <p:cNvGraphicFramePr>
            <a:graphicFrameLocks noGrp="1"/>
          </p:cNvGraphicFramePr>
          <p:nvPr/>
        </p:nvGraphicFramePr>
        <p:xfrm>
          <a:off x="1853488" y="6116320"/>
          <a:ext cx="9705466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05466">
                  <a:extLst>
                    <a:ext uri="{9D8B030D-6E8A-4147-A177-3AD203B41FA5}">
                      <a16:colId xmlns:a16="http://schemas.microsoft.com/office/drawing/2014/main" val="2740845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Biweekly molecular/surgical pathology correlation conference to review all cases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125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755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123D7B-2853-1C98-8115-B8ECCFE18C9A}"/>
              </a:ext>
            </a:extLst>
          </p:cNvPr>
          <p:cNvCxnSpPr>
            <a:cxnSpLocks/>
            <a:stCxn id="60" idx="0"/>
          </p:cNvCxnSpPr>
          <p:nvPr/>
        </p:nvCxnSpPr>
        <p:spPr>
          <a:xfrm>
            <a:off x="8240742" y="5894686"/>
            <a:ext cx="10705" cy="7506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345BBD-F424-F72E-4242-4DDD7CB1A4FD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6968368" y="6010102"/>
            <a:ext cx="871084" cy="9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D6D71C-96DD-B366-E578-5CE054E0828D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4646472" y="6005984"/>
            <a:ext cx="6939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13F410-77E9-C52E-7E65-33AF80E19F21}"/>
              </a:ext>
            </a:extLst>
          </p:cNvPr>
          <p:cNvCxnSpPr>
            <a:cxnSpLocks/>
          </p:cNvCxnSpPr>
          <p:nvPr/>
        </p:nvCxnSpPr>
        <p:spPr>
          <a:xfrm>
            <a:off x="4628049" y="4753487"/>
            <a:ext cx="0" cy="574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80330F-4B93-644E-983C-47129571761E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8137733" y="1732285"/>
            <a:ext cx="8262" cy="27903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A3A325-28C7-0B00-B414-3CC1762AD51D}"/>
              </a:ext>
            </a:extLst>
          </p:cNvPr>
          <p:cNvCxnSpPr>
            <a:cxnSpLocks/>
          </p:cNvCxnSpPr>
          <p:nvPr/>
        </p:nvCxnSpPr>
        <p:spPr>
          <a:xfrm>
            <a:off x="6142760" y="430824"/>
            <a:ext cx="0" cy="1058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20365F8-DE3A-F0A2-8A2A-D3095EB68A74}"/>
              </a:ext>
            </a:extLst>
          </p:cNvPr>
          <p:cNvCxnSpPr>
            <a:cxnSpLocks/>
          </p:cNvCxnSpPr>
          <p:nvPr/>
        </p:nvCxnSpPr>
        <p:spPr>
          <a:xfrm>
            <a:off x="7558482" y="4753487"/>
            <a:ext cx="0" cy="3859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64955" y="111520"/>
            <a:ext cx="175560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Endometrial Carcinoma</a:t>
            </a:r>
          </a:p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(all ages, histotypes, grades, stages)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9452" y="6437873"/>
            <a:ext cx="8025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HER2 Test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IHC / FISH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E948BA-ADC0-1024-B302-3D099607FBC8}"/>
              </a:ext>
            </a:extLst>
          </p:cNvPr>
          <p:cNvCxnSpPr>
            <a:cxnSpLocks/>
          </p:cNvCxnSpPr>
          <p:nvPr/>
        </p:nvCxnSpPr>
        <p:spPr>
          <a:xfrm>
            <a:off x="6142760" y="470780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B690812-4C46-EF72-4F32-5116EA4D7614}"/>
              </a:ext>
            </a:extLst>
          </p:cNvPr>
          <p:cNvSpPr txBox="1"/>
          <p:nvPr/>
        </p:nvSpPr>
        <p:spPr>
          <a:xfrm>
            <a:off x="5264955" y="834887"/>
            <a:ext cx="175560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Next Generation Sequencing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3609B4C-F0DD-79C0-333C-31F89DAEA260}"/>
              </a:ext>
            </a:extLst>
          </p:cNvPr>
          <p:cNvCxnSpPr>
            <a:cxnSpLocks/>
          </p:cNvCxnSpPr>
          <p:nvPr/>
        </p:nvCxnSpPr>
        <p:spPr>
          <a:xfrm>
            <a:off x="6142760" y="1104219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2D859A2-CBD2-8E10-A8A6-F4AE706A593F}"/>
              </a:ext>
            </a:extLst>
          </p:cNvPr>
          <p:cNvSpPr txBox="1"/>
          <p:nvPr/>
        </p:nvSpPr>
        <p:spPr>
          <a:xfrm>
            <a:off x="6538669" y="3890681"/>
            <a:ext cx="80765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5BC67A-18FB-5760-8B46-6F7551A5FAA6}"/>
              </a:ext>
            </a:extLst>
          </p:cNvPr>
          <p:cNvSpPr txBox="1"/>
          <p:nvPr/>
        </p:nvSpPr>
        <p:spPr>
          <a:xfrm>
            <a:off x="5264955" y="1506826"/>
            <a:ext cx="1753979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MMR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gene alterations</a:t>
            </a:r>
            <a:endParaRPr lang="en-US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AEA648-8F27-FEF9-0E45-840CF16DB42D}"/>
              </a:ext>
            </a:extLst>
          </p:cNvPr>
          <p:cNvSpPr txBox="1"/>
          <p:nvPr/>
        </p:nvSpPr>
        <p:spPr>
          <a:xfrm>
            <a:off x="7383043" y="2138364"/>
            <a:ext cx="161002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MSIsensor results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FEC60C-ED9B-E603-FD59-57C612AF0A1A}"/>
              </a:ext>
            </a:extLst>
          </p:cNvPr>
          <p:cNvSpPr txBox="1"/>
          <p:nvPr/>
        </p:nvSpPr>
        <p:spPr>
          <a:xfrm>
            <a:off x="5340387" y="2707328"/>
            <a:ext cx="161002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MSI-High or Equivocal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A6C63C-97B0-80AE-13F7-B7B9433964FA}"/>
              </a:ext>
            </a:extLst>
          </p:cNvPr>
          <p:cNvSpPr txBox="1"/>
          <p:nvPr/>
        </p:nvSpPr>
        <p:spPr>
          <a:xfrm>
            <a:off x="3806974" y="1498669"/>
            <a:ext cx="80765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7EB9A-7ADE-2F1A-A91C-5BA83A41D18A}"/>
              </a:ext>
            </a:extLst>
          </p:cNvPr>
          <p:cNvSpPr txBox="1"/>
          <p:nvPr/>
        </p:nvSpPr>
        <p:spPr>
          <a:xfrm>
            <a:off x="7742169" y="1501453"/>
            <a:ext cx="80765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820D6D-5DE7-EC20-D93F-795927D4D0C4}"/>
              </a:ext>
            </a:extLst>
          </p:cNvPr>
          <p:cNvSpPr txBox="1"/>
          <p:nvPr/>
        </p:nvSpPr>
        <p:spPr>
          <a:xfrm>
            <a:off x="4915917" y="3890681"/>
            <a:ext cx="80765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760295-6B7B-7F72-DC6B-5B804E37DE56}"/>
              </a:ext>
            </a:extLst>
          </p:cNvPr>
          <p:cNvSpPr txBox="1"/>
          <p:nvPr/>
        </p:nvSpPr>
        <p:spPr>
          <a:xfrm>
            <a:off x="7383043" y="2707328"/>
            <a:ext cx="161002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MS Stable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5232D5-27B3-3DD6-19E5-2E95DF840FD7}"/>
              </a:ext>
            </a:extLst>
          </p:cNvPr>
          <p:cNvSpPr txBox="1"/>
          <p:nvPr/>
        </p:nvSpPr>
        <p:spPr>
          <a:xfrm>
            <a:off x="6514977" y="4522655"/>
            <a:ext cx="245438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 Referral to Genetic Counseling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B64A62-86A9-D09E-A4B1-834F0CB4BB8F}"/>
              </a:ext>
            </a:extLst>
          </p:cNvPr>
          <p:cNvSpPr txBox="1"/>
          <p:nvPr/>
        </p:nvSpPr>
        <p:spPr>
          <a:xfrm>
            <a:off x="7839452" y="5894686"/>
            <a:ext cx="80258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38C922-7FCB-35A0-F662-747986E85272}"/>
              </a:ext>
            </a:extLst>
          </p:cNvPr>
          <p:cNvCxnSpPr>
            <a:stCxn id="57" idx="3"/>
            <a:endCxn id="47" idx="1"/>
          </p:cNvCxnSpPr>
          <p:nvPr/>
        </p:nvCxnSpPr>
        <p:spPr>
          <a:xfrm>
            <a:off x="5723569" y="4006097"/>
            <a:ext cx="815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FAC052A-6342-EF22-7CDF-05F6BC57108D}"/>
              </a:ext>
            </a:extLst>
          </p:cNvPr>
          <p:cNvCxnSpPr>
            <a:cxnSpLocks/>
            <a:stCxn id="48" idx="3"/>
            <a:endCxn id="54" idx="1"/>
          </p:cNvCxnSpPr>
          <p:nvPr/>
        </p:nvCxnSpPr>
        <p:spPr>
          <a:xfrm flipV="1">
            <a:off x="7018934" y="1616869"/>
            <a:ext cx="723235" cy="5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818AB77-4838-F041-C217-5F880896B624}"/>
              </a:ext>
            </a:extLst>
          </p:cNvPr>
          <p:cNvCxnSpPr>
            <a:cxnSpLocks/>
            <a:stCxn id="48" idx="1"/>
            <a:endCxn id="52" idx="3"/>
          </p:cNvCxnSpPr>
          <p:nvPr/>
        </p:nvCxnSpPr>
        <p:spPr>
          <a:xfrm flipH="1" flipV="1">
            <a:off x="4614626" y="1614085"/>
            <a:ext cx="650329" cy="81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DD3E6BD-07AA-41E1-C75A-C171B5EDBE4E}"/>
              </a:ext>
            </a:extLst>
          </p:cNvPr>
          <p:cNvCxnSpPr>
            <a:cxnSpLocks/>
          </p:cNvCxnSpPr>
          <p:nvPr/>
        </p:nvCxnSpPr>
        <p:spPr>
          <a:xfrm flipV="1">
            <a:off x="6161657" y="2253780"/>
            <a:ext cx="814" cy="433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4A089F0-496B-AD94-D957-E49EDF0F996C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6167167" y="2253780"/>
            <a:ext cx="1215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51EA72A-C8E8-0F45-0831-2A15218A5754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4210800" y="1729501"/>
            <a:ext cx="0" cy="2793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D3CC96C-D8E9-AAC8-1656-0834DD18B5B5}"/>
              </a:ext>
            </a:extLst>
          </p:cNvPr>
          <p:cNvCxnSpPr>
            <a:cxnSpLocks/>
          </p:cNvCxnSpPr>
          <p:nvPr/>
        </p:nvCxnSpPr>
        <p:spPr>
          <a:xfrm>
            <a:off x="6942495" y="4121513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F670C6B9-980A-64C6-8D36-57CA23CA4E0E}"/>
              </a:ext>
            </a:extLst>
          </p:cNvPr>
          <p:cNvSpPr txBox="1"/>
          <p:nvPr/>
        </p:nvSpPr>
        <p:spPr>
          <a:xfrm>
            <a:off x="3806974" y="5880060"/>
            <a:ext cx="80765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E9D1EA-B2BC-0113-5764-1BBA417047D7}"/>
              </a:ext>
            </a:extLst>
          </p:cNvPr>
          <p:cNvSpPr txBox="1"/>
          <p:nvPr/>
        </p:nvSpPr>
        <p:spPr>
          <a:xfrm>
            <a:off x="4210801" y="5129694"/>
            <a:ext cx="39549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Issue Integrated Summary via Addendum To Hysterectomy Report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(in addition to stand alone NGS Report)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77A05F-CE0A-F702-D7D1-A188D51E0938}"/>
              </a:ext>
            </a:extLst>
          </p:cNvPr>
          <p:cNvCxnSpPr>
            <a:cxnSpLocks/>
          </p:cNvCxnSpPr>
          <p:nvPr/>
        </p:nvCxnSpPr>
        <p:spPr>
          <a:xfrm>
            <a:off x="6164399" y="2938160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162732-9C79-7B61-9DA0-3AA962D55986}"/>
              </a:ext>
            </a:extLst>
          </p:cNvPr>
          <p:cNvCxnSpPr>
            <a:cxnSpLocks/>
          </p:cNvCxnSpPr>
          <p:nvPr/>
        </p:nvCxnSpPr>
        <p:spPr>
          <a:xfrm>
            <a:off x="6161657" y="3603574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00D599-2285-ECE1-0610-04BFF33F51C2}"/>
              </a:ext>
            </a:extLst>
          </p:cNvPr>
          <p:cNvCxnSpPr>
            <a:cxnSpLocks/>
          </p:cNvCxnSpPr>
          <p:nvPr/>
        </p:nvCxnSpPr>
        <p:spPr>
          <a:xfrm>
            <a:off x="5300957" y="4121513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97028D1-56E6-186C-EA4C-87CFFD2774FF}"/>
              </a:ext>
            </a:extLst>
          </p:cNvPr>
          <p:cNvSpPr txBox="1"/>
          <p:nvPr/>
        </p:nvSpPr>
        <p:spPr>
          <a:xfrm>
            <a:off x="5340386" y="3274576"/>
            <a:ext cx="16100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MLH1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Promoter Methylation Test</a:t>
            </a:r>
            <a:endParaRPr lang="en-US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340386" y="5890568"/>
            <a:ext cx="1755609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Serous Carcinoma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183CC0-A107-018B-BA3C-9808889F5406}"/>
              </a:ext>
            </a:extLst>
          </p:cNvPr>
          <p:cNvSpPr txBox="1"/>
          <p:nvPr/>
        </p:nvSpPr>
        <p:spPr>
          <a:xfrm>
            <a:off x="3806974" y="4525715"/>
            <a:ext cx="191659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Refer to Genetic Counseling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D06438-14BE-B7D7-C3E8-F0900DA16C9A}"/>
              </a:ext>
            </a:extLst>
          </p:cNvPr>
          <p:cNvCxnSpPr>
            <a:cxnSpLocks/>
          </p:cNvCxnSpPr>
          <p:nvPr/>
        </p:nvCxnSpPr>
        <p:spPr>
          <a:xfrm>
            <a:off x="6155749" y="5499026"/>
            <a:ext cx="0" cy="3859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35F759-9A14-4F58-5FB8-2BB38EF9B74E}"/>
              </a:ext>
            </a:extLst>
          </p:cNvPr>
          <p:cNvSpPr txBox="1"/>
          <p:nvPr/>
        </p:nvSpPr>
        <p:spPr>
          <a:xfrm>
            <a:off x="79464" y="93382"/>
            <a:ext cx="25658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Workflow at UCSF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D03F5-30E0-ED59-208E-064F8E03A408}"/>
              </a:ext>
            </a:extLst>
          </p:cNvPr>
          <p:cNvSpPr txBox="1"/>
          <p:nvPr/>
        </p:nvSpPr>
        <p:spPr>
          <a:xfrm>
            <a:off x="9195872" y="72148"/>
            <a:ext cx="295719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u="sng" dirty="0">
                <a:latin typeface="Arial" panose="020B0604020202020204" pitchFamily="34" charset="0"/>
                <a:cs typeface="Arial" panose="020B0604020202020204" pitchFamily="34" charset="0"/>
              </a:rPr>
              <a:t>Recent changes to the original workflow shown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Testing is tumor + normal (when consent provided)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HER2 testing is for all grade 3 p53 aberrant / </a:t>
            </a:r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mutated cancers agnostic to histotype / stage / LVSI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D73CA1-5A77-ED80-B0E1-A97B63BBC466}"/>
              </a:ext>
            </a:extLst>
          </p:cNvPr>
          <p:cNvCxnSpPr>
            <a:cxnSpLocks/>
          </p:cNvCxnSpPr>
          <p:nvPr/>
        </p:nvCxnSpPr>
        <p:spPr>
          <a:xfrm>
            <a:off x="8148634" y="1737658"/>
            <a:ext cx="0" cy="402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301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C9A401-F15F-2203-344A-BE75C32E5C25}"/>
              </a:ext>
            </a:extLst>
          </p:cNvPr>
          <p:cNvCxnSpPr>
            <a:cxnSpLocks/>
          </p:cNvCxnSpPr>
          <p:nvPr/>
        </p:nvCxnSpPr>
        <p:spPr>
          <a:xfrm>
            <a:off x="9001992" y="2638722"/>
            <a:ext cx="1" cy="3273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5F2BA6-0D8B-CBCD-8C42-4B67CC1A1F65}"/>
              </a:ext>
            </a:extLst>
          </p:cNvPr>
          <p:cNvCxnSpPr>
            <a:cxnSpLocks/>
          </p:cNvCxnSpPr>
          <p:nvPr/>
        </p:nvCxnSpPr>
        <p:spPr>
          <a:xfrm>
            <a:off x="7008505" y="2633566"/>
            <a:ext cx="1" cy="3273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24156" y="216044"/>
            <a:ext cx="2454519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Biopsy confirmed endometrial carcinoma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(consecutive cases)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N=416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1224" y="1376180"/>
            <a:ext cx="16153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N=392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8743" y="1374752"/>
            <a:ext cx="17262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N= 24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9876" y="5068231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performed on endometrial biopsy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(outside specimen)</a:t>
            </a:r>
          </a:p>
          <a:p>
            <a:pPr algn="ct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5213" y="5068232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performed on distant  disease  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(in-house specimen)</a:t>
            </a: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3964" y="5071624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performed on endometrial biopsy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(in-house specimen)</a:t>
            </a: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2853" y="2058041"/>
            <a:ext cx="16153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Adequate Tumor in Hysterectomy Specimen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554" y="5071624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performed on hysterectomy specimen </a:t>
            </a:r>
          </a:p>
          <a:p>
            <a:pPr algn="ct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360*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4429" y="5071626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performed on endometrial biopsy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(outside specimen)</a:t>
            </a:r>
          </a:p>
          <a:p>
            <a:pPr algn="ct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3840" y="5071624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performed on endometrial biopsy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(in-house specimen)</a:t>
            </a: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21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31835" y="2951021"/>
            <a:ext cx="22297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In-house specimen of endometrial biopsy available 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43055" y="3752922"/>
            <a:ext cx="22297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Block available from outside specimen of endometrial biopsy ?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427547" y="3369578"/>
            <a:ext cx="38985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900" b="1" dirty="0"/>
          </a:p>
        </p:txBody>
      </p:sp>
      <p:sp>
        <p:nvSpPr>
          <p:cNvPr id="71" name="Rectangle 70"/>
          <p:cNvSpPr/>
          <p:nvPr/>
        </p:nvSpPr>
        <p:spPr>
          <a:xfrm>
            <a:off x="3360172" y="3367828"/>
            <a:ext cx="338554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900" b="1" dirty="0"/>
          </a:p>
        </p:txBody>
      </p:sp>
      <p:sp>
        <p:nvSpPr>
          <p:cNvPr id="72" name="Rectangle 71"/>
          <p:cNvSpPr/>
          <p:nvPr/>
        </p:nvSpPr>
        <p:spPr>
          <a:xfrm>
            <a:off x="3514889" y="4192021"/>
            <a:ext cx="38985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900" b="1" dirty="0"/>
          </a:p>
        </p:txBody>
      </p:sp>
      <p:sp>
        <p:nvSpPr>
          <p:cNvPr id="73" name="Rectangle 72"/>
          <p:cNvSpPr/>
          <p:nvPr/>
        </p:nvSpPr>
        <p:spPr>
          <a:xfrm>
            <a:off x="4046168" y="4192021"/>
            <a:ext cx="338554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9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6142497" y="2953296"/>
            <a:ext cx="3698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In-house specimen of endometrial biopsy or 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distant disease available ?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885408" y="3750809"/>
            <a:ext cx="21484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Block available from outside specimen of endometrial biopsy ?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356400" y="3391217"/>
            <a:ext cx="38985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900" b="1" dirty="0"/>
          </a:p>
        </p:txBody>
      </p:sp>
      <p:sp>
        <p:nvSpPr>
          <p:cNvPr id="77" name="Rectangle 76"/>
          <p:cNvSpPr/>
          <p:nvPr/>
        </p:nvSpPr>
        <p:spPr>
          <a:xfrm>
            <a:off x="8183602" y="3393780"/>
            <a:ext cx="338554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9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4624156" y="1001229"/>
            <a:ext cx="2454519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Hysterectomy Performed ?</a:t>
            </a:r>
          </a:p>
        </p:txBody>
      </p:sp>
      <p:cxnSp>
        <p:nvCxnSpPr>
          <p:cNvPr id="87" name="Straight Connector 86"/>
          <p:cNvCxnSpPr>
            <a:cxnSpLocks/>
            <a:stCxn id="81" idx="2"/>
          </p:cNvCxnSpPr>
          <p:nvPr/>
        </p:nvCxnSpPr>
        <p:spPr>
          <a:xfrm flipH="1">
            <a:off x="5851415" y="1232061"/>
            <a:ext cx="1" cy="333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0" idx="2"/>
          </p:cNvCxnSpPr>
          <p:nvPr/>
        </p:nvCxnSpPr>
        <p:spPr>
          <a:xfrm>
            <a:off x="2340505" y="2427373"/>
            <a:ext cx="0" cy="227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03549" y="2654957"/>
            <a:ext cx="16369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11" idx="0"/>
          </p:cNvCxnSpPr>
          <p:nvPr/>
        </p:nvCxnSpPr>
        <p:spPr>
          <a:xfrm>
            <a:off x="703549" y="2654957"/>
            <a:ext cx="0" cy="2416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2340505" y="2654957"/>
            <a:ext cx="8061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44" idx="0"/>
          </p:cNvCxnSpPr>
          <p:nvPr/>
        </p:nvCxnSpPr>
        <p:spPr>
          <a:xfrm flipH="1" flipV="1">
            <a:off x="3146696" y="2654957"/>
            <a:ext cx="1" cy="29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13" idx="0"/>
          </p:cNvCxnSpPr>
          <p:nvPr/>
        </p:nvCxnSpPr>
        <p:spPr>
          <a:xfrm flipV="1">
            <a:off x="2031835" y="3602791"/>
            <a:ext cx="0" cy="1468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031835" y="3602791"/>
            <a:ext cx="19260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44" idx="2"/>
          </p:cNvCxnSpPr>
          <p:nvPr/>
        </p:nvCxnSpPr>
        <p:spPr>
          <a:xfrm flipH="1">
            <a:off x="3146696" y="3320353"/>
            <a:ext cx="1" cy="282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55" idx="0"/>
          </p:cNvCxnSpPr>
          <p:nvPr/>
        </p:nvCxnSpPr>
        <p:spPr>
          <a:xfrm flipH="1" flipV="1">
            <a:off x="3957916" y="3602791"/>
            <a:ext cx="1" cy="1501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cxnSpLocks/>
            <a:stCxn id="4" idx="2"/>
            <a:endCxn id="81" idx="0"/>
          </p:cNvCxnSpPr>
          <p:nvPr/>
        </p:nvCxnSpPr>
        <p:spPr>
          <a:xfrm>
            <a:off x="5851416" y="723875"/>
            <a:ext cx="0" cy="277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cxnSpLocks/>
            <a:endCxn id="5" idx="3"/>
          </p:cNvCxnSpPr>
          <p:nvPr/>
        </p:nvCxnSpPr>
        <p:spPr>
          <a:xfrm flipH="1" flipV="1">
            <a:off x="3156528" y="1560846"/>
            <a:ext cx="2689622" cy="1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/>
            <a:endCxn id="6" idx="1"/>
          </p:cNvCxnSpPr>
          <p:nvPr/>
        </p:nvCxnSpPr>
        <p:spPr>
          <a:xfrm flipV="1">
            <a:off x="5851415" y="1559418"/>
            <a:ext cx="2017328" cy="6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9" idx="0"/>
          </p:cNvCxnSpPr>
          <p:nvPr/>
        </p:nvCxnSpPr>
        <p:spPr>
          <a:xfrm flipV="1">
            <a:off x="6041959" y="4439839"/>
            <a:ext cx="0" cy="631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cxnSpLocks/>
            <a:stCxn id="74" idx="2"/>
          </p:cNvCxnSpPr>
          <p:nvPr/>
        </p:nvCxnSpPr>
        <p:spPr>
          <a:xfrm>
            <a:off x="7991606" y="3322628"/>
            <a:ext cx="0" cy="276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cxnSpLocks/>
            <a:stCxn id="5" idx="2"/>
          </p:cNvCxnSpPr>
          <p:nvPr/>
        </p:nvCxnSpPr>
        <p:spPr>
          <a:xfrm flipH="1">
            <a:off x="2338942" y="1745512"/>
            <a:ext cx="9934" cy="3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3387980" y="4441787"/>
            <a:ext cx="0" cy="63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3387982" y="4437891"/>
            <a:ext cx="1312728" cy="38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3961846" y="4131479"/>
            <a:ext cx="1" cy="310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cxnSpLocks/>
          </p:cNvCxnSpPr>
          <p:nvPr/>
        </p:nvCxnSpPr>
        <p:spPr>
          <a:xfrm flipV="1">
            <a:off x="4700710" y="4439839"/>
            <a:ext cx="0" cy="270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8" idx="0"/>
          </p:cNvCxnSpPr>
          <p:nvPr/>
        </p:nvCxnSpPr>
        <p:spPr>
          <a:xfrm flipV="1">
            <a:off x="7383208" y="4432561"/>
            <a:ext cx="409" cy="635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cxnSpLocks/>
          </p:cNvCxnSpPr>
          <p:nvPr/>
        </p:nvCxnSpPr>
        <p:spPr>
          <a:xfrm flipH="1">
            <a:off x="6659954" y="3600642"/>
            <a:ext cx="22590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cxnSpLocks/>
          </p:cNvCxnSpPr>
          <p:nvPr/>
        </p:nvCxnSpPr>
        <p:spPr>
          <a:xfrm flipH="1">
            <a:off x="6659953" y="3597154"/>
            <a:ext cx="1" cy="8411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/>
          <p:cNvSpPr/>
          <p:nvPr/>
        </p:nvSpPr>
        <p:spPr>
          <a:xfrm>
            <a:off x="8480372" y="4165128"/>
            <a:ext cx="38985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900" b="1" dirty="0"/>
          </a:p>
        </p:txBody>
      </p:sp>
      <p:sp>
        <p:nvSpPr>
          <p:cNvPr id="212" name="Rectangle 211"/>
          <p:cNvSpPr/>
          <p:nvPr/>
        </p:nvSpPr>
        <p:spPr>
          <a:xfrm>
            <a:off x="9023526" y="4165128"/>
            <a:ext cx="338554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900" b="1" dirty="0"/>
          </a:p>
        </p:txBody>
      </p:sp>
      <p:cxnSp>
        <p:nvCxnSpPr>
          <p:cNvPr id="213" name="Straight Connector 212"/>
          <p:cNvCxnSpPr>
            <a:cxnSpLocks/>
            <a:endCxn id="211" idx="2"/>
          </p:cNvCxnSpPr>
          <p:nvPr/>
        </p:nvCxnSpPr>
        <p:spPr>
          <a:xfrm flipH="1" flipV="1">
            <a:off x="8675297" y="4395960"/>
            <a:ext cx="6028" cy="650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cxnSpLocks/>
            <a:endCxn id="211" idx="2"/>
          </p:cNvCxnSpPr>
          <p:nvPr/>
        </p:nvCxnSpPr>
        <p:spPr>
          <a:xfrm flipH="1">
            <a:off x="8675297" y="4393571"/>
            <a:ext cx="640569" cy="2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cxnSpLocks/>
          </p:cNvCxnSpPr>
          <p:nvPr/>
        </p:nvCxnSpPr>
        <p:spPr>
          <a:xfrm>
            <a:off x="8939205" y="4104586"/>
            <a:ext cx="0" cy="288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9078834" y="4594500"/>
            <a:ext cx="47406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N=0</a:t>
            </a:r>
          </a:p>
        </p:txBody>
      </p:sp>
      <p:cxnSp>
        <p:nvCxnSpPr>
          <p:cNvPr id="226" name="Straight Connector 225"/>
          <p:cNvCxnSpPr>
            <a:cxnSpLocks/>
          </p:cNvCxnSpPr>
          <p:nvPr/>
        </p:nvCxnSpPr>
        <p:spPr>
          <a:xfrm flipV="1">
            <a:off x="9328693" y="4393571"/>
            <a:ext cx="0" cy="1771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6041959" y="4432561"/>
            <a:ext cx="1341249" cy="72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29C35D-9E54-063B-1EEA-A7EC41357C2B}"/>
              </a:ext>
            </a:extLst>
          </p:cNvPr>
          <p:cNvSpPr txBox="1"/>
          <p:nvPr/>
        </p:nvSpPr>
        <p:spPr>
          <a:xfrm>
            <a:off x="6142497" y="2132397"/>
            <a:ext cx="172624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Deferred due to advanced stage disease 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N=17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F5185-EAD4-58A1-8B83-D4F7A59B0CA0}"/>
              </a:ext>
            </a:extLst>
          </p:cNvPr>
          <p:cNvSpPr txBox="1"/>
          <p:nvPr/>
        </p:nvSpPr>
        <p:spPr>
          <a:xfrm>
            <a:off x="10382189" y="2058041"/>
            <a:ext cx="172624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Fertility-sparing therapy currently underway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74925-5AE3-A9FC-AEC8-FED5A09523A7}"/>
              </a:ext>
            </a:extLst>
          </p:cNvPr>
          <p:cNvSpPr txBox="1"/>
          <p:nvPr/>
        </p:nvSpPr>
        <p:spPr>
          <a:xfrm>
            <a:off x="10382189" y="2790849"/>
            <a:ext cx="172624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Patient death before hysterectomy performed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2AA647-BF7C-8CC3-F6FC-8CAF444E9AAE}"/>
              </a:ext>
            </a:extLst>
          </p:cNvPr>
          <p:cNvSpPr txBox="1"/>
          <p:nvPr/>
        </p:nvSpPr>
        <p:spPr>
          <a:xfrm>
            <a:off x="10382189" y="4259293"/>
            <a:ext cx="172624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Patient lost to follow up after biopsy performed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4AE2D2-3365-A983-5117-F25F57FD617E}"/>
              </a:ext>
            </a:extLst>
          </p:cNvPr>
          <p:cNvSpPr txBox="1"/>
          <p:nvPr/>
        </p:nvSpPr>
        <p:spPr>
          <a:xfrm>
            <a:off x="10382189" y="3536399"/>
            <a:ext cx="172624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Hysterectomy delayed due to medical co-morbidities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D2CE8-AAEB-4BB7-6E10-EDBB55A68C44}"/>
              </a:ext>
            </a:extLst>
          </p:cNvPr>
          <p:cNvSpPr txBox="1"/>
          <p:nvPr/>
        </p:nvSpPr>
        <p:spPr>
          <a:xfrm>
            <a:off x="10627317" y="5074873"/>
            <a:ext cx="1235990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NGS 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performed 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on any specimen</a:t>
            </a:r>
          </a:p>
          <a:p>
            <a:pPr algn="ct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171669-8195-DB9A-A4AB-F4F929EC6569}"/>
              </a:ext>
            </a:extLst>
          </p:cNvPr>
          <p:cNvCxnSpPr>
            <a:cxnSpLocks/>
          </p:cNvCxnSpPr>
          <p:nvPr/>
        </p:nvCxnSpPr>
        <p:spPr>
          <a:xfrm flipH="1">
            <a:off x="7021108" y="1934156"/>
            <a:ext cx="3107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49CDC1-7BE6-B6F5-99DC-22DE085BDD91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7005620" y="1940819"/>
            <a:ext cx="0" cy="1915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74DD20-5590-F401-8D8E-130EBF894C37}"/>
              </a:ext>
            </a:extLst>
          </p:cNvPr>
          <p:cNvCxnSpPr>
            <a:cxnSpLocks/>
          </p:cNvCxnSpPr>
          <p:nvPr/>
        </p:nvCxnSpPr>
        <p:spPr>
          <a:xfrm flipH="1">
            <a:off x="10128626" y="2311956"/>
            <a:ext cx="260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0DFFEC-73BB-4FC3-7EBE-3CA1DA2014C2}"/>
              </a:ext>
            </a:extLst>
          </p:cNvPr>
          <p:cNvCxnSpPr>
            <a:cxnSpLocks/>
          </p:cNvCxnSpPr>
          <p:nvPr/>
        </p:nvCxnSpPr>
        <p:spPr>
          <a:xfrm flipH="1">
            <a:off x="10122118" y="3064303"/>
            <a:ext cx="260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3FDA5F-33A6-3A9A-A975-B873B021CD40}"/>
              </a:ext>
            </a:extLst>
          </p:cNvPr>
          <p:cNvCxnSpPr>
            <a:cxnSpLocks/>
          </p:cNvCxnSpPr>
          <p:nvPr/>
        </p:nvCxnSpPr>
        <p:spPr>
          <a:xfrm flipH="1">
            <a:off x="10122117" y="3863290"/>
            <a:ext cx="260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708C5B-CDCF-3875-6EE6-9C7D76A37F6B}"/>
              </a:ext>
            </a:extLst>
          </p:cNvPr>
          <p:cNvCxnSpPr>
            <a:cxnSpLocks/>
          </p:cNvCxnSpPr>
          <p:nvPr/>
        </p:nvCxnSpPr>
        <p:spPr>
          <a:xfrm flipH="1">
            <a:off x="10128625" y="4533651"/>
            <a:ext cx="260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F834061-22BA-0489-AC6A-46D8F04B57FA}"/>
              </a:ext>
            </a:extLst>
          </p:cNvPr>
          <p:cNvCxnSpPr>
            <a:cxnSpLocks/>
          </p:cNvCxnSpPr>
          <p:nvPr/>
        </p:nvCxnSpPr>
        <p:spPr>
          <a:xfrm>
            <a:off x="10136463" y="1940819"/>
            <a:ext cx="0" cy="26021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163D4E-E9C0-7F79-DD97-4DF14EA1B306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11245312" y="4767124"/>
            <a:ext cx="6834" cy="273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393FE2A-FAB1-BA98-310D-D35A3A8EC925}"/>
              </a:ext>
            </a:extLst>
          </p:cNvPr>
          <p:cNvCxnSpPr>
            <a:cxnSpLocks/>
          </p:cNvCxnSpPr>
          <p:nvPr/>
        </p:nvCxnSpPr>
        <p:spPr>
          <a:xfrm>
            <a:off x="8741800" y="1765647"/>
            <a:ext cx="0" cy="175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6B270BD-4578-EAEB-4E9B-4158450F9F9E}"/>
              </a:ext>
            </a:extLst>
          </p:cNvPr>
          <p:cNvSpPr txBox="1"/>
          <p:nvPr/>
        </p:nvSpPr>
        <p:spPr>
          <a:xfrm>
            <a:off x="4420276" y="4613417"/>
            <a:ext cx="47406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E86035C-42D6-7711-3CC3-39C1E6F48BC5}"/>
              </a:ext>
            </a:extLst>
          </p:cNvPr>
          <p:cNvCxnSpPr>
            <a:cxnSpLocks/>
          </p:cNvCxnSpPr>
          <p:nvPr/>
        </p:nvCxnSpPr>
        <p:spPr>
          <a:xfrm flipH="1" flipV="1">
            <a:off x="8918965" y="3598660"/>
            <a:ext cx="3328" cy="1491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789A72-024B-DB2F-41A2-F64E9C1601E6}"/>
              </a:ext>
            </a:extLst>
          </p:cNvPr>
          <p:cNvSpPr txBox="1"/>
          <p:nvPr/>
        </p:nvSpPr>
        <p:spPr>
          <a:xfrm>
            <a:off x="8114468" y="2130891"/>
            <a:ext cx="172624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Deferred due to fertility sparing therapy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0210ED-A4AD-B5EF-85E8-4B77164C1392}"/>
              </a:ext>
            </a:extLst>
          </p:cNvPr>
          <p:cNvCxnSpPr>
            <a:cxnSpLocks/>
          </p:cNvCxnSpPr>
          <p:nvPr/>
        </p:nvCxnSpPr>
        <p:spPr>
          <a:xfrm>
            <a:off x="8977591" y="1951345"/>
            <a:ext cx="0" cy="175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76514" y="2482552"/>
            <a:ext cx="5277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N=360</a:t>
            </a:r>
            <a:endParaRPr lang="en-US" sz="9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930B55-3C13-7894-2855-46655F840BD6}"/>
              </a:ext>
            </a:extLst>
          </p:cNvPr>
          <p:cNvSpPr txBox="1"/>
          <p:nvPr/>
        </p:nvSpPr>
        <p:spPr>
          <a:xfrm>
            <a:off x="91020" y="6529533"/>
            <a:ext cx="39533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* 1 patient did not have enough tumor DNA for sequencing in the hysterectomy or in the biopsy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66694" y="2476335"/>
            <a:ext cx="46358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N=32</a:t>
            </a:r>
            <a:endParaRPr lang="en-US" sz="9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CA4113-D077-5D63-1BF9-BEEFEDDCC7BA}"/>
              </a:ext>
            </a:extLst>
          </p:cNvPr>
          <p:cNvSpPr txBox="1"/>
          <p:nvPr/>
        </p:nvSpPr>
        <p:spPr>
          <a:xfrm>
            <a:off x="79464" y="93382"/>
            <a:ext cx="35876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Specimen Availability and Testing</a:t>
            </a:r>
          </a:p>
        </p:txBody>
      </p:sp>
    </p:spTree>
    <p:extLst>
      <p:ext uri="{BB962C8B-B14F-4D97-AF65-F5344CB8AC3E}">
        <p14:creationId xmlns:p14="http://schemas.microsoft.com/office/powerpoint/2010/main" val="35910621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4DF62A5-635A-B8E2-FAA8-A9E863A0A6C8}"/>
              </a:ext>
            </a:extLst>
          </p:cNvPr>
          <p:cNvCxnSpPr>
            <a:cxnSpLocks/>
          </p:cNvCxnSpPr>
          <p:nvPr/>
        </p:nvCxnSpPr>
        <p:spPr>
          <a:xfrm flipV="1">
            <a:off x="5265102" y="2508410"/>
            <a:ext cx="1869931" cy="201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32E9905-FFCD-9249-DFB5-003A180796AA}"/>
              </a:ext>
            </a:extLst>
          </p:cNvPr>
          <p:cNvCxnSpPr>
            <a:cxnSpLocks/>
          </p:cNvCxnSpPr>
          <p:nvPr/>
        </p:nvCxnSpPr>
        <p:spPr>
          <a:xfrm flipV="1">
            <a:off x="5255433" y="1617082"/>
            <a:ext cx="1843097" cy="69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3CD640-C40E-8FD3-CCD6-8404D68A65A5}"/>
              </a:ext>
            </a:extLst>
          </p:cNvPr>
          <p:cNvCxnSpPr>
            <a:cxnSpLocks/>
          </p:cNvCxnSpPr>
          <p:nvPr/>
        </p:nvCxnSpPr>
        <p:spPr>
          <a:xfrm flipV="1">
            <a:off x="5255432" y="1786443"/>
            <a:ext cx="1833429" cy="162957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2401B9-71C1-D8BB-7D5C-D5DC4290E1C3}"/>
              </a:ext>
            </a:extLst>
          </p:cNvPr>
          <p:cNvCxnSpPr>
            <a:cxnSpLocks/>
          </p:cNvCxnSpPr>
          <p:nvPr/>
        </p:nvCxnSpPr>
        <p:spPr>
          <a:xfrm flipV="1">
            <a:off x="5266980" y="1710345"/>
            <a:ext cx="1833428" cy="809586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3900918-17A9-D8EC-0DD9-D4FD5135AC6A}"/>
              </a:ext>
            </a:extLst>
          </p:cNvPr>
          <p:cNvCxnSpPr>
            <a:cxnSpLocks/>
          </p:cNvCxnSpPr>
          <p:nvPr/>
        </p:nvCxnSpPr>
        <p:spPr>
          <a:xfrm flipV="1">
            <a:off x="5255432" y="3408272"/>
            <a:ext cx="1843098" cy="77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38555DA-47E5-E31C-A22C-2136BF5A577E}"/>
              </a:ext>
            </a:extLst>
          </p:cNvPr>
          <p:cNvSpPr txBox="1"/>
          <p:nvPr/>
        </p:nvSpPr>
        <p:spPr>
          <a:xfrm>
            <a:off x="2652165" y="708836"/>
            <a:ext cx="256265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ESGO/ESTRO/ESP Risk Group 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Based on Pathologic Criteria Alone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33A4C-A563-872A-3454-6B951B24A98C}"/>
              </a:ext>
            </a:extLst>
          </p:cNvPr>
          <p:cNvSpPr txBox="1"/>
          <p:nvPr/>
        </p:nvSpPr>
        <p:spPr>
          <a:xfrm>
            <a:off x="1859334" y="1440987"/>
            <a:ext cx="803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</a:p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N=198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49FC1-0DB5-A7C4-2B11-5674355BBA03}"/>
              </a:ext>
            </a:extLst>
          </p:cNvPr>
          <p:cNvSpPr txBox="1"/>
          <p:nvPr/>
        </p:nvSpPr>
        <p:spPr>
          <a:xfrm>
            <a:off x="2506728" y="1841164"/>
            <a:ext cx="77191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7.1%    19.7%   3.5%                      69.7%                                                                                              10.6%   19.7%                            69.7%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AC69B-E250-6685-D869-5159DE6E1159}"/>
              </a:ext>
            </a:extLst>
          </p:cNvPr>
          <p:cNvSpPr txBox="1"/>
          <p:nvPr/>
        </p:nvSpPr>
        <p:spPr>
          <a:xfrm>
            <a:off x="1280855" y="2294823"/>
            <a:ext cx="1358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Intermediate Risk</a:t>
            </a:r>
          </a:p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9053A-1CB3-3384-4D0C-4A26277749EA}"/>
              </a:ext>
            </a:extLst>
          </p:cNvPr>
          <p:cNvSpPr txBox="1"/>
          <p:nvPr/>
        </p:nvSpPr>
        <p:spPr>
          <a:xfrm>
            <a:off x="2542032" y="2753658"/>
            <a:ext cx="857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4.3%   20%              30%                          45.7%                                                                                         20.6%              32.4%                         47.1%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4B9FBB-00E6-95F8-6C91-712E3C4BD2B5}"/>
              </a:ext>
            </a:extLst>
          </p:cNvPr>
          <p:cNvSpPr txBox="1"/>
          <p:nvPr/>
        </p:nvSpPr>
        <p:spPr>
          <a:xfrm>
            <a:off x="934395" y="3154007"/>
            <a:ext cx="1710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High Intermediate Risk</a:t>
            </a:r>
          </a:p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8B3F0B-2838-02CE-AB88-0BB72979652E}"/>
              </a:ext>
            </a:extLst>
          </p:cNvPr>
          <p:cNvSpPr txBox="1"/>
          <p:nvPr/>
        </p:nvSpPr>
        <p:spPr>
          <a:xfrm>
            <a:off x="2598620" y="3581875"/>
            <a:ext cx="7284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15.4%             34.6%                  26.9%            23.1%                                                                                                 56.3%                 6.3%        37.5%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8D9863-FB3A-0864-B3D2-FD5EAE9CAEA3}"/>
              </a:ext>
            </a:extLst>
          </p:cNvPr>
          <p:cNvSpPr txBox="1"/>
          <p:nvPr/>
        </p:nvSpPr>
        <p:spPr>
          <a:xfrm>
            <a:off x="1814556" y="4064114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N=75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2D4D1C-A7E9-9BD1-AF26-0A995F5E5D67}"/>
              </a:ext>
            </a:extLst>
          </p:cNvPr>
          <p:cNvSpPr txBox="1"/>
          <p:nvPr/>
        </p:nvSpPr>
        <p:spPr>
          <a:xfrm>
            <a:off x="2471576" y="4520944"/>
            <a:ext cx="7532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2.7%      33.3%                       42.7%                    21.3%                                                                      2.3%     28.7%                          50.6%                   18.4%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DCFF7-DBBB-02AA-7BF9-B7233A73155D}"/>
              </a:ext>
            </a:extLst>
          </p:cNvPr>
          <p:cNvSpPr txBox="1"/>
          <p:nvPr/>
        </p:nvSpPr>
        <p:spPr>
          <a:xfrm>
            <a:off x="7184350" y="722273"/>
            <a:ext cx="254724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ESGO/ESTRO/ESP Risk Group 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After Integrating TCGA Classification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4AFCFA-5859-2445-833D-7D421D0EF53B}"/>
              </a:ext>
            </a:extLst>
          </p:cNvPr>
          <p:cNvSpPr txBox="1"/>
          <p:nvPr/>
        </p:nvSpPr>
        <p:spPr>
          <a:xfrm>
            <a:off x="1789757" y="4990193"/>
            <a:ext cx="861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</a:p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5A4AA2-056D-FE35-119F-F00E5ED679E0}"/>
              </a:ext>
            </a:extLst>
          </p:cNvPr>
          <p:cNvSpPr txBox="1"/>
          <p:nvPr/>
        </p:nvSpPr>
        <p:spPr>
          <a:xfrm>
            <a:off x="2448178" y="5457077"/>
            <a:ext cx="2649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2.4% 14.6%                48.8%                          34.1%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C01850-0B4F-D283-1E8C-EA00B12D422B}"/>
              </a:ext>
            </a:extLst>
          </p:cNvPr>
          <p:cNvSpPr txBox="1"/>
          <p:nvPr/>
        </p:nvSpPr>
        <p:spPr>
          <a:xfrm>
            <a:off x="9753622" y="1408721"/>
            <a:ext cx="8034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N=198 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E8BF83-E8FD-A865-2C0C-48A234DF58E6}"/>
              </a:ext>
            </a:extLst>
          </p:cNvPr>
          <p:cNvSpPr txBox="1"/>
          <p:nvPr/>
        </p:nvSpPr>
        <p:spPr>
          <a:xfrm>
            <a:off x="9757707" y="2322138"/>
            <a:ext cx="1358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Intermediate Risk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N=68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724C6B-1E4A-E7AB-1505-5A865FAB25B8}"/>
              </a:ext>
            </a:extLst>
          </p:cNvPr>
          <p:cNvCxnSpPr>
            <a:cxnSpLocks/>
          </p:cNvCxnSpPr>
          <p:nvPr/>
        </p:nvCxnSpPr>
        <p:spPr>
          <a:xfrm>
            <a:off x="5255433" y="1624062"/>
            <a:ext cx="1843097" cy="80810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294158B-7690-CE16-70A6-4CE7B5AE2A2D}"/>
              </a:ext>
            </a:extLst>
          </p:cNvPr>
          <p:cNvSpPr txBox="1"/>
          <p:nvPr/>
        </p:nvSpPr>
        <p:spPr>
          <a:xfrm>
            <a:off x="5325105" y="1697691"/>
            <a:ext cx="451107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6991EE-982E-B797-718A-7AD2C5BF9B54}"/>
              </a:ext>
            </a:extLst>
          </p:cNvPr>
          <p:cNvSpPr txBox="1"/>
          <p:nvPr/>
        </p:nvSpPr>
        <p:spPr>
          <a:xfrm>
            <a:off x="5327933" y="2197705"/>
            <a:ext cx="416483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3278D1-194E-CC4B-35D0-23E110C35DFC}"/>
              </a:ext>
            </a:extLst>
          </p:cNvPr>
          <p:cNvSpPr txBox="1"/>
          <p:nvPr/>
        </p:nvSpPr>
        <p:spPr>
          <a:xfrm>
            <a:off x="9784096" y="3210031"/>
            <a:ext cx="1710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High Intermediate Risk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N=16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B8A550-5BD7-C1B2-56F8-7C0E453D22DD}"/>
              </a:ext>
            </a:extLst>
          </p:cNvPr>
          <p:cNvSpPr txBox="1"/>
          <p:nvPr/>
        </p:nvSpPr>
        <p:spPr>
          <a:xfrm>
            <a:off x="5296043" y="3055246"/>
            <a:ext cx="483623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15.4%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62C162-50C5-8FCE-635E-341D802E378E}"/>
              </a:ext>
            </a:extLst>
          </p:cNvPr>
          <p:cNvSpPr txBox="1"/>
          <p:nvPr/>
        </p:nvSpPr>
        <p:spPr>
          <a:xfrm>
            <a:off x="6387181" y="1500910"/>
            <a:ext cx="479698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96.5%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CAAF546-5E42-50D7-B975-7252BC3B617A}"/>
              </a:ext>
            </a:extLst>
          </p:cNvPr>
          <p:cNvCxnSpPr>
            <a:cxnSpLocks/>
          </p:cNvCxnSpPr>
          <p:nvPr/>
        </p:nvCxnSpPr>
        <p:spPr>
          <a:xfrm>
            <a:off x="5270655" y="2528619"/>
            <a:ext cx="1863926" cy="17513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597A546-BE22-EBCE-F4EB-BC3C45631C0E}"/>
              </a:ext>
            </a:extLst>
          </p:cNvPr>
          <p:cNvSpPr txBox="1"/>
          <p:nvPr/>
        </p:nvSpPr>
        <p:spPr>
          <a:xfrm>
            <a:off x="5325105" y="2669716"/>
            <a:ext cx="422141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11EDDC-8B85-C30B-2252-66C759A795CE}"/>
              </a:ext>
            </a:extLst>
          </p:cNvPr>
          <p:cNvSpPr txBox="1"/>
          <p:nvPr/>
        </p:nvSpPr>
        <p:spPr>
          <a:xfrm>
            <a:off x="6403578" y="2400688"/>
            <a:ext cx="463302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9D1C9A6-1DC1-7DFC-4054-1ACE98D1D3F8}"/>
              </a:ext>
            </a:extLst>
          </p:cNvPr>
          <p:cNvCxnSpPr>
            <a:cxnSpLocks/>
          </p:cNvCxnSpPr>
          <p:nvPr/>
        </p:nvCxnSpPr>
        <p:spPr>
          <a:xfrm>
            <a:off x="5247683" y="3408272"/>
            <a:ext cx="1672124" cy="77873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BCED4B2-DC50-4220-14F1-F8EED4410766}"/>
              </a:ext>
            </a:extLst>
          </p:cNvPr>
          <p:cNvSpPr txBox="1"/>
          <p:nvPr/>
        </p:nvSpPr>
        <p:spPr>
          <a:xfrm>
            <a:off x="5296043" y="3542026"/>
            <a:ext cx="483623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23.1%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17986F-4A96-3C37-A124-F47D562B4A8E}"/>
              </a:ext>
            </a:extLst>
          </p:cNvPr>
          <p:cNvSpPr txBox="1"/>
          <p:nvPr/>
        </p:nvSpPr>
        <p:spPr>
          <a:xfrm>
            <a:off x="6384238" y="3313460"/>
            <a:ext cx="482641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61.5%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CCF5A0-99E5-5329-1BD7-9CE28ABA2ED2}"/>
              </a:ext>
            </a:extLst>
          </p:cNvPr>
          <p:cNvSpPr txBox="1"/>
          <p:nvPr/>
        </p:nvSpPr>
        <p:spPr>
          <a:xfrm>
            <a:off x="9784096" y="4119962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N=87 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136A1D0-AD4D-AF08-F73E-BDEDDA786A27}"/>
              </a:ext>
            </a:extLst>
          </p:cNvPr>
          <p:cNvCxnSpPr>
            <a:cxnSpLocks/>
          </p:cNvCxnSpPr>
          <p:nvPr/>
        </p:nvCxnSpPr>
        <p:spPr>
          <a:xfrm>
            <a:off x="5204286" y="4320431"/>
            <a:ext cx="1930747" cy="51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DC424F0-6FD1-67A0-15E1-72305679571A}"/>
              </a:ext>
            </a:extLst>
          </p:cNvPr>
          <p:cNvSpPr txBox="1"/>
          <p:nvPr/>
        </p:nvSpPr>
        <p:spPr>
          <a:xfrm>
            <a:off x="6403578" y="4217870"/>
            <a:ext cx="463302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03221B0-4534-667F-A2FF-F7B39029B49D}"/>
              </a:ext>
            </a:extLst>
          </p:cNvPr>
          <p:cNvSpPr txBox="1"/>
          <p:nvPr/>
        </p:nvSpPr>
        <p:spPr>
          <a:xfrm>
            <a:off x="9784096" y="4977317"/>
            <a:ext cx="861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N=41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2ACB4C9-5565-4961-C8B9-5CBCF9C4A707}"/>
              </a:ext>
            </a:extLst>
          </p:cNvPr>
          <p:cNvCxnSpPr>
            <a:cxnSpLocks/>
          </p:cNvCxnSpPr>
          <p:nvPr/>
        </p:nvCxnSpPr>
        <p:spPr>
          <a:xfrm flipV="1">
            <a:off x="5220279" y="5235849"/>
            <a:ext cx="1914302" cy="219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BE3F25D-41DE-BDBA-89C4-338AA33885A6}"/>
              </a:ext>
            </a:extLst>
          </p:cNvPr>
          <p:cNvSpPr txBox="1"/>
          <p:nvPr/>
        </p:nvSpPr>
        <p:spPr>
          <a:xfrm>
            <a:off x="6403578" y="5141094"/>
            <a:ext cx="463302" cy="2154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C40BA-D9E2-DF8E-7470-220F06D484A0}"/>
              </a:ext>
            </a:extLst>
          </p:cNvPr>
          <p:cNvSpPr/>
          <p:nvPr/>
        </p:nvSpPr>
        <p:spPr>
          <a:xfrm>
            <a:off x="4356237" y="6411087"/>
            <a:ext cx="187508" cy="19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AB22AA-0F8F-FF19-33D4-8BAEC5EC12BB}"/>
              </a:ext>
            </a:extLst>
          </p:cNvPr>
          <p:cNvSpPr/>
          <p:nvPr/>
        </p:nvSpPr>
        <p:spPr>
          <a:xfrm>
            <a:off x="5650662" y="6415846"/>
            <a:ext cx="187508" cy="1962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E4319-B992-0F97-6235-4AD5FB8DD10C}"/>
              </a:ext>
            </a:extLst>
          </p:cNvPr>
          <p:cNvSpPr/>
          <p:nvPr/>
        </p:nvSpPr>
        <p:spPr>
          <a:xfrm>
            <a:off x="6590491" y="6415846"/>
            <a:ext cx="187508" cy="1962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D98A08-3881-3593-2387-72EDEE6A029E}"/>
              </a:ext>
            </a:extLst>
          </p:cNvPr>
          <p:cNvSpPr/>
          <p:nvPr/>
        </p:nvSpPr>
        <p:spPr>
          <a:xfrm>
            <a:off x="7535853" y="6415846"/>
            <a:ext cx="179435" cy="1962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277A5-EC3B-42A3-8582-4F1DC4855ED5}"/>
              </a:ext>
            </a:extLst>
          </p:cNvPr>
          <p:cNvSpPr txBox="1"/>
          <p:nvPr/>
        </p:nvSpPr>
        <p:spPr>
          <a:xfrm>
            <a:off x="4500417" y="6380841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POLE mutated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901DD5-B4E4-F1D6-E818-40A924E72628}"/>
              </a:ext>
            </a:extLst>
          </p:cNvPr>
          <p:cNvSpPr txBox="1"/>
          <p:nvPr/>
        </p:nvSpPr>
        <p:spPr>
          <a:xfrm>
            <a:off x="5812383" y="6376484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MSI High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7D2DDF-15C9-A355-D8A8-6412EC4F9E84}"/>
              </a:ext>
            </a:extLst>
          </p:cNvPr>
          <p:cNvSpPr txBox="1"/>
          <p:nvPr/>
        </p:nvSpPr>
        <p:spPr>
          <a:xfrm>
            <a:off x="6793342" y="6374503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CN High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3023C2-DE6B-102B-5CBD-482A12E49DD6}"/>
              </a:ext>
            </a:extLst>
          </p:cNvPr>
          <p:cNvSpPr txBox="1"/>
          <p:nvPr/>
        </p:nvSpPr>
        <p:spPr>
          <a:xfrm>
            <a:off x="7721657" y="6374503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CN Low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CC64461-5E5B-F1BD-F683-6BBB23DF1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1" b="4192"/>
          <a:stretch/>
        </p:blipFill>
        <p:spPr>
          <a:xfrm>
            <a:off x="2629280" y="5021537"/>
            <a:ext cx="2626657" cy="42080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652C0E8-5D54-1402-2331-4A9394BE16A0}"/>
              </a:ext>
            </a:extLst>
          </p:cNvPr>
          <p:cNvSpPr txBox="1"/>
          <p:nvPr/>
        </p:nvSpPr>
        <p:spPr>
          <a:xfrm>
            <a:off x="7037481" y="5461202"/>
            <a:ext cx="2649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2.4% 14.6%                48.8%                          34.1%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BB69D31-6AAF-9915-E547-AE5B9439B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4321" r="-1492" b="4192"/>
          <a:stretch/>
        </p:blipFill>
        <p:spPr>
          <a:xfrm>
            <a:off x="7165577" y="5019024"/>
            <a:ext cx="2626657" cy="41978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283EBD7-B902-1D8C-0721-970E776C4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3" b="5877"/>
          <a:stretch/>
        </p:blipFill>
        <p:spPr>
          <a:xfrm>
            <a:off x="2644341" y="4090806"/>
            <a:ext cx="2620762" cy="43013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6F21CFC-C431-D6C3-C9E6-71E29C03E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1" t="8710" r="1540" b="8695"/>
          <a:stretch/>
        </p:blipFill>
        <p:spPr>
          <a:xfrm>
            <a:off x="2648995" y="3180480"/>
            <a:ext cx="2565827" cy="41664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F3869BF-512D-4A22-DFF1-D916C365F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7" t="9691" r="1057" b="13516"/>
          <a:stretch/>
        </p:blipFill>
        <p:spPr>
          <a:xfrm>
            <a:off x="2650466" y="2315161"/>
            <a:ext cx="2568463" cy="42189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4CCC7A8-13D0-4DC0-287B-53A2397D1E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" t="5778" r="1016"/>
          <a:stretch/>
        </p:blipFill>
        <p:spPr>
          <a:xfrm>
            <a:off x="2652165" y="1436958"/>
            <a:ext cx="2580190" cy="42445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A8FA17C-AFE5-F1FE-9C12-81023A45E6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3" t="4693"/>
          <a:stretch/>
        </p:blipFill>
        <p:spPr>
          <a:xfrm>
            <a:off x="7176028" y="1432753"/>
            <a:ext cx="2555569" cy="41413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E9E88DC-8AE6-7B23-D710-C6441100F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8" t="6124" r="1321"/>
          <a:stretch/>
        </p:blipFill>
        <p:spPr>
          <a:xfrm>
            <a:off x="7179599" y="2332512"/>
            <a:ext cx="2555569" cy="42051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ADCACB3-4A5F-049C-4246-3B0B1DF030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7" t="11031" r="1018" b="1732"/>
          <a:stretch/>
        </p:blipFill>
        <p:spPr>
          <a:xfrm>
            <a:off x="7190866" y="3202922"/>
            <a:ext cx="2540731" cy="4011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B1CE8D1-01E4-982A-1348-11DFB05AC7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75" t="10019" r="588" b="7474"/>
          <a:stretch/>
        </p:blipFill>
        <p:spPr>
          <a:xfrm>
            <a:off x="7184350" y="4135802"/>
            <a:ext cx="2554025" cy="386355"/>
          </a:xfrm>
          <a:prstGeom prst="rect">
            <a:avLst/>
          </a:prstGeom>
        </p:spPr>
      </p:pic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78BBBF91-F885-8816-AF01-B251434F1EAB}"/>
              </a:ext>
            </a:extLst>
          </p:cNvPr>
          <p:cNvCxnSpPr>
            <a:cxnSpLocks/>
          </p:cNvCxnSpPr>
          <p:nvPr/>
        </p:nvCxnSpPr>
        <p:spPr>
          <a:xfrm flipV="1">
            <a:off x="5266755" y="916075"/>
            <a:ext cx="1843097" cy="69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0BF7A0-73BB-CF8B-9FF7-A307D53E938D}"/>
              </a:ext>
            </a:extLst>
          </p:cNvPr>
          <p:cNvSpPr txBox="1"/>
          <p:nvPr/>
        </p:nvSpPr>
        <p:spPr>
          <a:xfrm>
            <a:off x="79464" y="93382"/>
            <a:ext cx="31470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Refinement of Risk Grouping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CBA83-F01E-B446-800B-3944A41B795B}"/>
              </a:ext>
            </a:extLst>
          </p:cNvPr>
          <p:cNvSpPr txBox="1"/>
          <p:nvPr/>
        </p:nvSpPr>
        <p:spPr>
          <a:xfrm>
            <a:off x="9078449" y="6505308"/>
            <a:ext cx="295719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De-escalate only stage I/II POLE mutated cases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Escalate only TP53 mutated cases that are MS-Stable, POLE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014EF-2415-9FB9-4D6B-24DF04CBF951}"/>
              </a:ext>
            </a:extLst>
          </p:cNvPr>
          <p:cNvSpPr txBox="1"/>
          <p:nvPr/>
        </p:nvSpPr>
        <p:spPr>
          <a:xfrm>
            <a:off x="4759737" y="36369"/>
            <a:ext cx="26725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UCSF Pilot Experience</a:t>
            </a:r>
          </a:p>
        </p:txBody>
      </p:sp>
    </p:spTree>
    <p:extLst>
      <p:ext uri="{BB962C8B-B14F-4D97-AF65-F5344CB8AC3E}">
        <p14:creationId xmlns:p14="http://schemas.microsoft.com/office/powerpoint/2010/main" val="6088222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8F876A-21C1-6FCF-DA55-AFFAA6690FDD}"/>
              </a:ext>
            </a:extLst>
          </p:cNvPr>
          <p:cNvSpPr txBox="1"/>
          <p:nvPr/>
        </p:nvSpPr>
        <p:spPr>
          <a:xfrm>
            <a:off x="298352" y="1384002"/>
            <a:ext cx="11893648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Percentage of all POLE mutated cases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eligible for consideration of de-escalation of adjuvant therapy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Percentage of all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high-intermediate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risk group cases with POLE mutation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Caveat: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 9% of low risk group were TP53 mutated / CN-low / MS-Stable, a subset of which were POLE mutated</a:t>
            </a:r>
            <a:endParaRPr lang="en-US" sz="18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DA31FEC-2F40-D33F-C399-F57D96FEE3A3}"/>
              </a:ext>
            </a:extLst>
          </p:cNvPr>
          <p:cNvGraphicFramePr>
            <a:graphicFrameLocks/>
          </p:cNvGraphicFramePr>
          <p:nvPr/>
        </p:nvGraphicFramePr>
        <p:xfrm>
          <a:off x="4775200" y="1753335"/>
          <a:ext cx="2767826" cy="177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9B3E913-09B2-3CD4-6611-447B32A1E481}"/>
              </a:ext>
            </a:extLst>
          </p:cNvPr>
          <p:cNvSpPr txBox="1"/>
          <p:nvPr/>
        </p:nvSpPr>
        <p:spPr>
          <a:xfrm>
            <a:off x="5521399" y="2146765"/>
            <a:ext cx="2913342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68%   32%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    YES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E75071A-0058-DA2F-6701-607B1D4D6274}"/>
              </a:ext>
            </a:extLst>
          </p:cNvPr>
          <p:cNvGraphicFramePr>
            <a:graphicFrameLocks/>
          </p:cNvGraphicFramePr>
          <p:nvPr/>
        </p:nvGraphicFramePr>
        <p:xfrm>
          <a:off x="4521200" y="3935228"/>
          <a:ext cx="3275826" cy="177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426E76C-ABB2-2093-08EC-8C211F225390}"/>
              </a:ext>
            </a:extLst>
          </p:cNvPr>
          <p:cNvSpPr txBox="1"/>
          <p:nvPr/>
        </p:nvSpPr>
        <p:spPr>
          <a:xfrm>
            <a:off x="5521399" y="4421087"/>
            <a:ext cx="824537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92%   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     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B5AA6-45E3-3F81-5900-63E1569CB3A1}"/>
              </a:ext>
            </a:extLst>
          </p:cNvPr>
          <p:cNvSpPr txBox="1"/>
          <p:nvPr/>
        </p:nvSpPr>
        <p:spPr>
          <a:xfrm>
            <a:off x="6159113" y="4117362"/>
            <a:ext cx="29133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8% YES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88178-75A2-051D-60B0-93DD80A65FFC}"/>
              </a:ext>
            </a:extLst>
          </p:cNvPr>
          <p:cNvSpPr txBox="1"/>
          <p:nvPr/>
        </p:nvSpPr>
        <p:spPr>
          <a:xfrm>
            <a:off x="4759737" y="36369"/>
            <a:ext cx="26725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UCSF Pilot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4E3B4-E82B-FF8A-F1A9-1712680F8224}"/>
              </a:ext>
            </a:extLst>
          </p:cNvPr>
          <p:cNvSpPr txBox="1"/>
          <p:nvPr/>
        </p:nvSpPr>
        <p:spPr>
          <a:xfrm>
            <a:off x="2255559" y="581035"/>
            <a:ext cx="7757081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Clinical Utility of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Mutation Status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43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A46E6B91-7BC7-A64F-E9A9-A54A35E4F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01" y="915864"/>
            <a:ext cx="6759592" cy="3200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C0922-A214-5A67-E68C-1EC6EC8A07A1}"/>
              </a:ext>
            </a:extLst>
          </p:cNvPr>
          <p:cNvSpPr txBox="1"/>
          <p:nvPr/>
        </p:nvSpPr>
        <p:spPr>
          <a:xfrm>
            <a:off x="4633784" y="4224314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AB4D1C-6FBF-5679-3FC4-39DB8C49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965" y="4744994"/>
            <a:ext cx="2338086" cy="2169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952D12-6989-7FC0-12BD-90E8582FADA3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</p:spTree>
    <p:extLst>
      <p:ext uri="{BB962C8B-B14F-4D97-AF65-F5344CB8AC3E}">
        <p14:creationId xmlns:p14="http://schemas.microsoft.com/office/powerpoint/2010/main" val="185738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e chart with a pink section&#10;&#10;Description automatically generated">
            <a:extLst>
              <a:ext uri="{FF2B5EF4-FFF2-40B4-BE49-F238E27FC236}">
                <a16:creationId xmlns:a16="http://schemas.microsoft.com/office/drawing/2014/main" id="{9C9721B6-0CE2-0AE2-2A25-CBB8BBA16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27463">
            <a:off x="1407005" y="2273454"/>
            <a:ext cx="5112675" cy="3067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8A81A-0A99-865C-CF4D-A8871B7593D8}"/>
              </a:ext>
            </a:extLst>
          </p:cNvPr>
          <p:cNvSpPr txBox="1"/>
          <p:nvPr/>
        </p:nvSpPr>
        <p:spPr>
          <a:xfrm>
            <a:off x="2255559" y="581035"/>
            <a:ext cx="7757081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Clinical Utility of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Mutation Status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AEC37-98A1-A18F-61C5-15C7E863F60E}"/>
              </a:ext>
            </a:extLst>
          </p:cNvPr>
          <p:cNvSpPr txBox="1"/>
          <p:nvPr/>
        </p:nvSpPr>
        <p:spPr>
          <a:xfrm>
            <a:off x="298352" y="1384002"/>
            <a:ext cx="11106248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Percentage of all endometrial cancer cases that benefit from POLE mutation testing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Suggests that selective POLE testing may be more justified than universal POLE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80252-85C7-047D-1DCC-3C7E16329E44}"/>
              </a:ext>
            </a:extLst>
          </p:cNvPr>
          <p:cNvSpPr txBox="1"/>
          <p:nvPr/>
        </p:nvSpPr>
        <p:spPr>
          <a:xfrm>
            <a:off x="2829141" y="3301027"/>
            <a:ext cx="111880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EE9B1-ADDA-2782-9A14-D3AD03922D17}"/>
              </a:ext>
            </a:extLst>
          </p:cNvPr>
          <p:cNvSpPr txBox="1"/>
          <p:nvPr/>
        </p:nvSpPr>
        <p:spPr>
          <a:xfrm>
            <a:off x="2542082" y="4458620"/>
            <a:ext cx="14058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Advanced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BF33E-B425-8779-8DCC-0B8F81914428}"/>
              </a:ext>
            </a:extLst>
          </p:cNvPr>
          <p:cNvSpPr txBox="1"/>
          <p:nvPr/>
        </p:nvSpPr>
        <p:spPr>
          <a:xfrm>
            <a:off x="4189797" y="4451218"/>
            <a:ext cx="14058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22C7F-901C-4161-382B-56A868248BAB}"/>
              </a:ext>
            </a:extLst>
          </p:cNvPr>
          <p:cNvSpPr txBox="1"/>
          <p:nvPr/>
        </p:nvSpPr>
        <p:spPr>
          <a:xfrm>
            <a:off x="4189797" y="3267067"/>
            <a:ext cx="194430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Intermediate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48591-AF45-2FE9-927F-E23A24B5F4F8}"/>
              </a:ext>
            </a:extLst>
          </p:cNvPr>
          <p:cNvSpPr txBox="1"/>
          <p:nvPr/>
        </p:nvSpPr>
        <p:spPr>
          <a:xfrm>
            <a:off x="4565561" y="3864584"/>
            <a:ext cx="24205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High-Intermediate Risk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ED96718-142D-1D2A-0811-F10040402B41}"/>
              </a:ext>
            </a:extLst>
          </p:cNvPr>
          <p:cNvSpPr/>
          <p:nvPr/>
        </p:nvSpPr>
        <p:spPr>
          <a:xfrm>
            <a:off x="6935354" y="2374303"/>
            <a:ext cx="481446" cy="207691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03F14C-D1E1-938E-96C9-7B7AE5C54424}"/>
              </a:ext>
            </a:extLst>
          </p:cNvPr>
          <p:cNvSpPr txBox="1"/>
          <p:nvPr/>
        </p:nvSpPr>
        <p:spPr>
          <a:xfrm>
            <a:off x="7526059" y="3221556"/>
            <a:ext cx="7757081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~28% of all cases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8B034F-D331-7B7E-FAED-0933B385D35A}"/>
              </a:ext>
            </a:extLst>
          </p:cNvPr>
          <p:cNvCxnSpPr>
            <a:cxnSpLocks/>
          </p:cNvCxnSpPr>
          <p:nvPr/>
        </p:nvCxnSpPr>
        <p:spPr>
          <a:xfrm flipH="1">
            <a:off x="3947944" y="2578528"/>
            <a:ext cx="433556" cy="1286056"/>
          </a:xfrm>
          <a:prstGeom prst="line">
            <a:avLst/>
          </a:prstGeom>
          <a:ln w="22225">
            <a:solidFill>
              <a:srgbClr val="F490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13ADB8B-2469-176C-6486-11B51069CA33}"/>
              </a:ext>
            </a:extLst>
          </p:cNvPr>
          <p:cNvSpPr txBox="1"/>
          <p:nvPr/>
        </p:nvSpPr>
        <p:spPr>
          <a:xfrm>
            <a:off x="4409655" y="2374303"/>
            <a:ext cx="2972012" cy="4231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TP53 mut, MSS, CN-Low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7F342-D11D-7B0B-D20E-7ECAC373CDF0}"/>
              </a:ext>
            </a:extLst>
          </p:cNvPr>
          <p:cNvSpPr txBox="1"/>
          <p:nvPr/>
        </p:nvSpPr>
        <p:spPr>
          <a:xfrm>
            <a:off x="4759737" y="36369"/>
            <a:ext cx="26725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UCSF Pilot Experience</a:t>
            </a:r>
          </a:p>
        </p:txBody>
      </p:sp>
    </p:spTree>
    <p:extLst>
      <p:ext uri="{BB962C8B-B14F-4D97-AF65-F5344CB8AC3E}">
        <p14:creationId xmlns:p14="http://schemas.microsoft.com/office/powerpoint/2010/main" val="2607616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96EC5-C222-BF62-4729-76413B91A8AE}"/>
              </a:ext>
            </a:extLst>
          </p:cNvPr>
          <p:cNvSpPr txBox="1"/>
          <p:nvPr/>
        </p:nvSpPr>
        <p:spPr>
          <a:xfrm>
            <a:off x="405642" y="1332161"/>
            <a:ext cx="10255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Incidental Detection of Hereditary Cancer-Associated Pathogenic Variants Other than Lynch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36F2789-37C6-1387-59FC-AA5BC9DAB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54066"/>
              </p:ext>
            </p:extLst>
          </p:nvPr>
        </p:nvGraphicFramePr>
        <p:xfrm>
          <a:off x="4138684" y="1879824"/>
          <a:ext cx="390472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274">
                  <a:extLst>
                    <a:ext uri="{9D8B030D-6E8A-4147-A177-3AD203B41FA5}">
                      <a16:colId xmlns:a16="http://schemas.microsoft.com/office/drawing/2014/main" val="2919064141"/>
                    </a:ext>
                  </a:extLst>
                </a:gridCol>
                <a:gridCol w="2401449">
                  <a:extLst>
                    <a:ext uri="{9D8B030D-6E8A-4147-A177-3AD203B41FA5}">
                      <a16:colId xmlns:a16="http://schemas.microsoft.com/office/drawing/2014/main" val="3173456085"/>
                    </a:ext>
                  </a:extLst>
                </a:gridCol>
              </a:tblGrid>
              <a:tr h="232870">
                <a:tc>
                  <a:txBody>
                    <a:bodyPr/>
                    <a:lstStyle/>
                    <a:p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Hereditary Breast/Ovarian Cancer Genes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28990"/>
                  </a:ext>
                </a:extLst>
              </a:tr>
              <a:tr h="16666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CN-low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323044"/>
                  </a:ext>
                </a:extLst>
              </a:tr>
              <a:tr h="16666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CN-high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526735"/>
                  </a:ext>
                </a:extLst>
              </a:tr>
              <a:tr h="166662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MSI-High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925313"/>
                  </a:ext>
                </a:extLst>
              </a:tr>
              <a:tr h="166662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</a:t>
                      </a:r>
                      <a:endParaRPr lang="en-US" sz="1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33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57889C-DDF4-4480-28E3-0B48E3EEA446}"/>
              </a:ext>
            </a:extLst>
          </p:cNvPr>
          <p:cNvSpPr txBox="1"/>
          <p:nvPr/>
        </p:nvSpPr>
        <p:spPr>
          <a:xfrm>
            <a:off x="4759737" y="36369"/>
            <a:ext cx="26725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UCSF Pilot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0CC7B-A3A5-64CB-8A20-1C23276C3117}"/>
              </a:ext>
            </a:extLst>
          </p:cNvPr>
          <p:cNvSpPr txBox="1"/>
          <p:nvPr/>
        </p:nvSpPr>
        <p:spPr>
          <a:xfrm>
            <a:off x="2255559" y="581035"/>
            <a:ext cx="7757081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Utility of NGS Beyond TCGA Classification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FED5E57-2C5D-4D3E-B4E8-979F628BBDC4}"/>
              </a:ext>
            </a:extLst>
          </p:cNvPr>
          <p:cNvSpPr/>
          <p:nvPr/>
        </p:nvSpPr>
        <p:spPr>
          <a:xfrm>
            <a:off x="8043407" y="2400300"/>
            <a:ext cx="176668" cy="12168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630A5-1B36-9E9E-7F88-6B65AFEFB3B0}"/>
              </a:ext>
            </a:extLst>
          </p:cNvPr>
          <p:cNvSpPr txBox="1"/>
          <p:nvPr/>
        </p:nvSpPr>
        <p:spPr>
          <a:xfrm>
            <a:off x="8262482" y="2854853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Refer to genetic counseling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575A1-C5C1-7E47-1650-30361B3A00E8}"/>
              </a:ext>
            </a:extLst>
          </p:cNvPr>
          <p:cNvSpPr txBox="1"/>
          <p:nvPr/>
        </p:nvSpPr>
        <p:spPr>
          <a:xfrm>
            <a:off x="405640" y="4138652"/>
            <a:ext cx="1239894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Targetable Alterations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(FDA-approved therapies or clinical trials)</a:t>
            </a: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725645D8-D91D-CA5D-E40A-C0F838A80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926612"/>
              </p:ext>
            </p:extLst>
          </p:nvPr>
        </p:nvGraphicFramePr>
        <p:xfrm>
          <a:off x="4138684" y="4708774"/>
          <a:ext cx="390472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316">
                  <a:extLst>
                    <a:ext uri="{9D8B030D-6E8A-4147-A177-3AD203B41FA5}">
                      <a16:colId xmlns:a16="http://schemas.microsoft.com/office/drawing/2014/main" val="2919064141"/>
                    </a:ext>
                  </a:extLst>
                </a:gridCol>
                <a:gridCol w="2328406">
                  <a:extLst>
                    <a:ext uri="{9D8B030D-6E8A-4147-A177-3AD203B41FA5}">
                      <a16:colId xmlns:a16="http://schemas.microsoft.com/office/drawing/2014/main" val="3387296275"/>
                    </a:ext>
                  </a:extLst>
                </a:gridCol>
              </a:tblGrid>
              <a:tr h="17969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Actionable Alteration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28990"/>
                  </a:ext>
                </a:extLst>
              </a:tr>
              <a:tr h="17969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CN-low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323044"/>
                  </a:ext>
                </a:extLst>
              </a:tr>
              <a:tr h="17969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CN-high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526735"/>
                  </a:ext>
                </a:extLst>
              </a:tr>
              <a:tr h="179694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mutated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925313"/>
                  </a:ext>
                </a:extLst>
              </a:tr>
              <a:tr h="17969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MSI-high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3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9226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0CF3C-F416-070B-CB79-73FEC9249732}"/>
              </a:ext>
            </a:extLst>
          </p:cNvPr>
          <p:cNvSpPr txBox="1"/>
          <p:nvPr/>
        </p:nvSpPr>
        <p:spPr>
          <a:xfrm>
            <a:off x="544651" y="1613616"/>
            <a:ext cx="925766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does NGS compare to IHC +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testing ?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 patient benefit perspective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 financial perspective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Should testing be universal versus selective ?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 we define best practices for patients in limited resource environments ?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18220-DDB7-59DF-4F05-A698D0D6BD3C}"/>
              </a:ext>
            </a:extLst>
          </p:cNvPr>
          <p:cNvSpPr txBox="1"/>
          <p:nvPr/>
        </p:nvSpPr>
        <p:spPr>
          <a:xfrm>
            <a:off x="3287489" y="39304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88283-3F7A-C8FB-DC28-0FED1AE02916}"/>
              </a:ext>
            </a:extLst>
          </p:cNvPr>
          <p:cNvSpPr txBox="1"/>
          <p:nvPr/>
        </p:nvSpPr>
        <p:spPr>
          <a:xfrm>
            <a:off x="4526785" y="641794"/>
            <a:ext cx="326243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Key Questions that Remain:</a:t>
            </a:r>
          </a:p>
        </p:txBody>
      </p:sp>
    </p:spTree>
    <p:extLst>
      <p:ext uri="{BB962C8B-B14F-4D97-AF65-F5344CB8AC3E}">
        <p14:creationId xmlns:p14="http://schemas.microsoft.com/office/powerpoint/2010/main" val="1493773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47D90C-7EF9-A949-8402-1F6C79C08BED}"/>
              </a:ext>
            </a:extLst>
          </p:cNvPr>
          <p:cNvSpPr txBox="1"/>
          <p:nvPr/>
        </p:nvSpPr>
        <p:spPr>
          <a:xfrm>
            <a:off x="5124323" y="24130"/>
            <a:ext cx="19433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Outline of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C5CBB-4FBE-7209-3500-10633C641DB7}"/>
              </a:ext>
            </a:extLst>
          </p:cNvPr>
          <p:cNvSpPr txBox="1"/>
          <p:nvPr/>
        </p:nvSpPr>
        <p:spPr>
          <a:xfrm>
            <a:off x="2006181" y="1719580"/>
            <a:ext cx="474521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Assigning tumor histotype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Assigning molecular classification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classifiers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Non-TCGA classifiers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HER2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Estrogen receptor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B-catenin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TMB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BFAA9-7BFC-66C6-D262-ECB1DEA1DE00}"/>
              </a:ext>
            </a:extLst>
          </p:cNvPr>
          <p:cNvSpPr txBox="1"/>
          <p:nvPr/>
        </p:nvSpPr>
        <p:spPr>
          <a:xfrm>
            <a:off x="410174" y="1024255"/>
            <a:ext cx="496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Practical Solutions to Controversies in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1706F56-EBD1-227B-9918-098C9C637C95}"/>
              </a:ext>
            </a:extLst>
          </p:cNvPr>
          <p:cNvSpPr/>
          <p:nvPr/>
        </p:nvSpPr>
        <p:spPr>
          <a:xfrm>
            <a:off x="2743200" y="2918758"/>
            <a:ext cx="476250" cy="4200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626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68187-1539-05A9-23E8-8FC0E9061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49" y="2287024"/>
            <a:ext cx="6058004" cy="3346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41F47-7FAA-CDFC-7140-F50C3081DBB2}"/>
              </a:ext>
            </a:extLst>
          </p:cNvPr>
          <p:cNvSpPr txBox="1"/>
          <p:nvPr/>
        </p:nvSpPr>
        <p:spPr>
          <a:xfrm>
            <a:off x="7420617" y="5902124"/>
            <a:ext cx="32944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https://consultqd.clevelandclinic.org/real-world-use-of-trastuzumab-deruxtecan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9FDE-1AC1-05B2-B617-65423405E331}"/>
              </a:ext>
            </a:extLst>
          </p:cNvPr>
          <p:cNvSpPr txBox="1"/>
          <p:nvPr/>
        </p:nvSpPr>
        <p:spPr>
          <a:xfrm>
            <a:off x="3162236" y="38100"/>
            <a:ext cx="590562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HER2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Status in Endometrial Carcinoma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2A8D6-8F42-BCDE-D92B-8BA096FEE841}"/>
              </a:ext>
            </a:extLst>
          </p:cNvPr>
          <p:cNvSpPr txBox="1"/>
          <p:nvPr/>
        </p:nvSpPr>
        <p:spPr>
          <a:xfrm>
            <a:off x="4180539" y="571155"/>
            <a:ext cx="383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 Marker of Eligibility for 2 Drugs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80966-5150-B380-9701-0C0532953F9F}"/>
              </a:ext>
            </a:extLst>
          </p:cNvPr>
          <p:cNvSpPr txBox="1"/>
          <p:nvPr/>
        </p:nvSpPr>
        <p:spPr>
          <a:xfrm>
            <a:off x="7536477" y="1649452"/>
            <a:ext cx="29152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Trastuzumab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deruxtecan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DC7CF-8A7D-EC65-6EBC-9D8434647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06" y="2420579"/>
            <a:ext cx="2571750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5F1425-E9B4-61BF-1E6A-E7273AA19CFE}"/>
              </a:ext>
            </a:extLst>
          </p:cNvPr>
          <p:cNvSpPr txBox="1"/>
          <p:nvPr/>
        </p:nvSpPr>
        <p:spPr>
          <a:xfrm>
            <a:off x="2015664" y="1694099"/>
            <a:ext cx="16517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Trastuzumab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35AE0-CE4C-BE23-7B40-141CBA729775}"/>
              </a:ext>
            </a:extLst>
          </p:cNvPr>
          <p:cNvSpPr txBox="1"/>
          <p:nvPr/>
        </p:nvSpPr>
        <p:spPr>
          <a:xfrm>
            <a:off x="2227032" y="5855958"/>
            <a:ext cx="1229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PMID: 29563880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14EBD9-0828-57C3-9C09-4843BB94F13F}"/>
              </a:ext>
            </a:extLst>
          </p:cNvPr>
          <p:cNvCxnSpPr>
            <a:stCxn id="6" idx="2"/>
          </p:cNvCxnSpPr>
          <p:nvPr/>
        </p:nvCxnSpPr>
        <p:spPr>
          <a:xfrm flipH="1">
            <a:off x="2841548" y="940487"/>
            <a:ext cx="3254452" cy="573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DD123C-3B5C-0115-CDBD-546C0C989B0B}"/>
              </a:ext>
            </a:extLst>
          </p:cNvPr>
          <p:cNvCxnSpPr>
            <a:stCxn id="6" idx="2"/>
          </p:cNvCxnSpPr>
          <p:nvPr/>
        </p:nvCxnSpPr>
        <p:spPr>
          <a:xfrm>
            <a:off x="6096000" y="940487"/>
            <a:ext cx="2971863" cy="56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3292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69CF6-15ED-4BEA-3FF9-B3417166A710}"/>
              </a:ext>
            </a:extLst>
          </p:cNvPr>
          <p:cNvSpPr txBox="1"/>
          <p:nvPr/>
        </p:nvSpPr>
        <p:spPr>
          <a:xfrm>
            <a:off x="3162236" y="38100"/>
            <a:ext cx="590562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HER2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Status in Endometrial Carcinoma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3951D-C214-D1B7-E36B-C7076CFF67B4}"/>
              </a:ext>
            </a:extLst>
          </p:cNvPr>
          <p:cNvSpPr txBox="1"/>
          <p:nvPr/>
        </p:nvSpPr>
        <p:spPr>
          <a:xfrm>
            <a:off x="4526788" y="627618"/>
            <a:ext cx="313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Marker of Drug Eligibility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B6E691-C349-3E13-E4F6-EE0B61BFD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449364"/>
              </p:ext>
            </p:extLst>
          </p:nvPr>
        </p:nvGraphicFramePr>
        <p:xfrm>
          <a:off x="639098" y="1659551"/>
          <a:ext cx="1114609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962">
                  <a:extLst>
                    <a:ext uri="{9D8B030D-6E8A-4147-A177-3AD203B41FA5}">
                      <a16:colId xmlns:a16="http://schemas.microsoft.com/office/drawing/2014/main" val="1064378051"/>
                    </a:ext>
                  </a:extLst>
                </a:gridCol>
                <a:gridCol w="2183683">
                  <a:extLst>
                    <a:ext uri="{9D8B030D-6E8A-4147-A177-3AD203B41FA5}">
                      <a16:colId xmlns:a16="http://schemas.microsoft.com/office/drawing/2014/main" val="2630918898"/>
                    </a:ext>
                  </a:extLst>
                </a:gridCol>
                <a:gridCol w="3179926">
                  <a:extLst>
                    <a:ext uri="{9D8B030D-6E8A-4147-A177-3AD203B41FA5}">
                      <a16:colId xmlns:a16="http://schemas.microsoft.com/office/drawing/2014/main" val="1976443861"/>
                    </a:ext>
                  </a:extLst>
                </a:gridCol>
                <a:gridCol w="2083053">
                  <a:extLst>
                    <a:ext uri="{9D8B030D-6E8A-4147-A177-3AD203B41FA5}">
                      <a16:colId xmlns:a16="http://schemas.microsoft.com/office/drawing/2014/main" val="285986982"/>
                    </a:ext>
                  </a:extLst>
                </a:gridCol>
                <a:gridCol w="992466">
                  <a:extLst>
                    <a:ext uri="{9D8B030D-6E8A-4147-A177-3AD203B41FA5}">
                      <a16:colId xmlns:a16="http://schemas.microsoft.com/office/drawing/2014/main" val="4072928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that Predicts Response to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Interpretation Criteria for HER2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69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III/IV endometrial serous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 IHC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 IHC then FISH 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ISGyP “serous carcinoma”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32601075, 29584549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68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Recurrent endometrial carcinosarcoma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1+ IHC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ISGyP “serous carcinoma”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29584549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21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445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stage / metastatic  endometrial carcinoma </a:t>
                      </a: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(any type)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deruxtecan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(antibody drug conjugate)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1+ IHC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 “gastric carcinoma”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37870536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91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468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1411B-C6EC-1327-4A7C-0821D0E5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363"/>
            <a:ext cx="12192000" cy="2729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0185D-DB86-BCC1-89AA-A2133C908875}"/>
              </a:ext>
            </a:extLst>
          </p:cNvPr>
          <p:cNvSpPr txBox="1"/>
          <p:nvPr/>
        </p:nvSpPr>
        <p:spPr>
          <a:xfrm>
            <a:off x="2186876" y="99060"/>
            <a:ext cx="816413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 Different Systems for Interpreting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HER2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Status by IHC and FISH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97DDC-A6B5-0098-FEDB-BE39C834987B}"/>
              </a:ext>
            </a:extLst>
          </p:cNvPr>
          <p:cNvSpPr/>
          <p:nvPr/>
        </p:nvSpPr>
        <p:spPr>
          <a:xfrm>
            <a:off x="1475232" y="1804416"/>
            <a:ext cx="5754624" cy="536448"/>
          </a:xfrm>
          <a:prstGeom prst="rect">
            <a:avLst/>
          </a:prstGeom>
          <a:solidFill>
            <a:srgbClr val="99CCFF">
              <a:alpha val="23137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8B508-B8F8-87DA-37BD-DD22E86304C2}"/>
              </a:ext>
            </a:extLst>
          </p:cNvPr>
          <p:cNvSpPr/>
          <p:nvPr/>
        </p:nvSpPr>
        <p:spPr>
          <a:xfrm>
            <a:off x="7344696" y="1804416"/>
            <a:ext cx="1801557" cy="536448"/>
          </a:xfrm>
          <a:prstGeom prst="rect">
            <a:avLst/>
          </a:prstGeom>
          <a:solidFill>
            <a:schemeClr val="accent4">
              <a:lumMod val="20000"/>
              <a:lumOff val="80000"/>
              <a:alpha val="23137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C3053-4C15-CD3C-34A1-91DD52D35176}"/>
              </a:ext>
            </a:extLst>
          </p:cNvPr>
          <p:cNvSpPr/>
          <p:nvPr/>
        </p:nvSpPr>
        <p:spPr>
          <a:xfrm>
            <a:off x="9261094" y="1804416"/>
            <a:ext cx="1340834" cy="536448"/>
          </a:xfrm>
          <a:prstGeom prst="rect">
            <a:avLst/>
          </a:prstGeom>
          <a:solidFill>
            <a:schemeClr val="accent6">
              <a:lumMod val="40000"/>
              <a:lumOff val="60000"/>
              <a:alpha val="23137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23CB60-DAE7-18A3-9976-665954883870}"/>
              </a:ext>
            </a:extLst>
          </p:cNvPr>
          <p:cNvSpPr/>
          <p:nvPr/>
        </p:nvSpPr>
        <p:spPr>
          <a:xfrm>
            <a:off x="10716768" y="1804416"/>
            <a:ext cx="1360391" cy="536448"/>
          </a:xfrm>
          <a:prstGeom prst="rect">
            <a:avLst/>
          </a:prstGeom>
          <a:solidFill>
            <a:srgbClr val="7030A0">
              <a:alpha val="23137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FEC63-C75D-66DE-CF77-5DC6BFD8E254}"/>
              </a:ext>
            </a:extLst>
          </p:cNvPr>
          <p:cNvSpPr txBox="1"/>
          <p:nvPr/>
        </p:nvSpPr>
        <p:spPr>
          <a:xfrm>
            <a:off x="5545042" y="6581001"/>
            <a:ext cx="14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33290351</a:t>
            </a:r>
          </a:p>
        </p:txBody>
      </p:sp>
    </p:spTree>
    <p:extLst>
      <p:ext uri="{BB962C8B-B14F-4D97-AF65-F5344CB8AC3E}">
        <p14:creationId xmlns:p14="http://schemas.microsoft.com/office/powerpoint/2010/main" val="9826894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72AB78-9E25-761B-335F-3CB4AA45DC01}"/>
              </a:ext>
            </a:extLst>
          </p:cNvPr>
          <p:cNvSpPr txBox="1"/>
          <p:nvPr/>
        </p:nvSpPr>
        <p:spPr>
          <a:xfrm>
            <a:off x="1944863" y="94403"/>
            <a:ext cx="830227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HER2 IHC Interpretation Criteria for Endometrial Serous Carcinoma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FDDEB-023F-2073-1BBE-F6E20FAF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52" y="1121413"/>
            <a:ext cx="5699822" cy="2672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6E9C23-3069-4368-3501-BBDF240AB36C}"/>
              </a:ext>
            </a:extLst>
          </p:cNvPr>
          <p:cNvSpPr txBox="1"/>
          <p:nvPr/>
        </p:nvSpPr>
        <p:spPr>
          <a:xfrm>
            <a:off x="9238681" y="3516589"/>
            <a:ext cx="144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33290351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714F6-5CAF-08D7-6C50-36F11CB76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59"/>
          <a:stretch/>
        </p:blipFill>
        <p:spPr>
          <a:xfrm>
            <a:off x="3260645" y="4025632"/>
            <a:ext cx="5978036" cy="2793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6D747B-635C-4A32-EF0D-0801BFA0A238}"/>
              </a:ext>
            </a:extLst>
          </p:cNvPr>
          <p:cNvSpPr txBox="1"/>
          <p:nvPr/>
        </p:nvSpPr>
        <p:spPr>
          <a:xfrm>
            <a:off x="3260645" y="4025632"/>
            <a:ext cx="291618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Lateral membrane staining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C3108-1021-E6C4-DCB2-A810CED7B476}"/>
              </a:ext>
            </a:extLst>
          </p:cNvPr>
          <p:cNvSpPr txBox="1"/>
          <p:nvPr/>
        </p:nvSpPr>
        <p:spPr>
          <a:xfrm>
            <a:off x="4790790" y="520038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ISGyP Recommendations</a:t>
            </a:r>
          </a:p>
        </p:txBody>
      </p:sp>
      <p:pic>
        <p:nvPicPr>
          <p:cNvPr id="3" name="Picture 2" descr="International Society of Gynecologic Pathologists (@ISGynP) / X">
            <a:extLst>
              <a:ext uri="{FF2B5EF4-FFF2-40B4-BE49-F238E27FC236}">
                <a16:creationId xmlns:a16="http://schemas.microsoft.com/office/drawing/2014/main" id="{12D36A3C-91AE-9955-A819-F26F9D08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9" y="1582813"/>
            <a:ext cx="1749373" cy="17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413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72AB78-9E25-761B-335F-3CB4AA45DC01}"/>
              </a:ext>
            </a:extLst>
          </p:cNvPr>
          <p:cNvSpPr txBox="1"/>
          <p:nvPr/>
        </p:nvSpPr>
        <p:spPr>
          <a:xfrm>
            <a:off x="3631985" y="38100"/>
            <a:ext cx="508043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HER2 Testing in Endometrial Carcinoma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626A2-AA0A-24CF-FF6A-9F9155CB4BFF}"/>
              </a:ext>
            </a:extLst>
          </p:cNvPr>
          <p:cNvSpPr txBox="1"/>
          <p:nvPr/>
        </p:nvSpPr>
        <p:spPr>
          <a:xfrm>
            <a:off x="3975355" y="578435"/>
            <a:ext cx="424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Practical Approach to an Evolving Issue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0FA41-EE9E-54BB-94F1-753F5DBC97B1}"/>
              </a:ext>
            </a:extLst>
          </p:cNvPr>
          <p:cNvSpPr txBox="1"/>
          <p:nvPr/>
        </p:nvSpPr>
        <p:spPr>
          <a:xfrm>
            <a:off x="809625" y="1457325"/>
            <a:ext cx="6641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a current requirement by any US organization</a:t>
            </a:r>
          </a:p>
          <a:p>
            <a:pPr algn="l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Current UCSF approach for pathologist-initiated testing: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6401C0-4CB3-1ECD-D3A3-C63FD5EFB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072039"/>
              </p:ext>
            </p:extLst>
          </p:nvPr>
        </p:nvGraphicFramePr>
        <p:xfrm>
          <a:off x="2257579" y="2777931"/>
          <a:ext cx="837723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81288">
                  <a:extLst>
                    <a:ext uri="{9D8B030D-6E8A-4147-A177-3AD203B41FA5}">
                      <a16:colId xmlns:a16="http://schemas.microsoft.com/office/drawing/2014/main" val="1064378051"/>
                    </a:ext>
                  </a:extLst>
                </a:gridCol>
                <a:gridCol w="5695950">
                  <a:extLst>
                    <a:ext uri="{9D8B030D-6E8A-4147-A177-3AD203B41FA5}">
                      <a16:colId xmlns:a16="http://schemas.microsoft.com/office/drawing/2014/main" val="1976443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indications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high grade p53 aberrant carcinomas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(all histotypes, all stages)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68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 IHC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Reflex to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 FISH if IHC 2+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21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Interpretation criteria</a:t>
                      </a:r>
                    </a:p>
                    <a:p>
                      <a:pPr algn="l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(evolving topic)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Default:</a:t>
                      </a:r>
                    </a:p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ISGyP serous carcinoma criteria   </a:t>
                      </a:r>
                      <a:r>
                        <a:rPr lang="en-US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PMID: 33290351</a:t>
                      </a:r>
                    </a:p>
                    <a:p>
                      <a:pPr algn="l"/>
                      <a:endParaRPr lang="en-US" sz="1800" b="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request:</a:t>
                      </a:r>
                      <a:endParaRPr lang="en-US" sz="1800" b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800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18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 gastric cancer criteria</a:t>
                      </a:r>
                      <a:endParaRPr lang="en-US" sz="1800" b="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084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566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AD763-0BD9-928D-37C1-7467FF5DF043}"/>
              </a:ext>
            </a:extLst>
          </p:cNvPr>
          <p:cNvSpPr txBox="1"/>
          <p:nvPr/>
        </p:nvSpPr>
        <p:spPr>
          <a:xfrm>
            <a:off x="3375357" y="38100"/>
            <a:ext cx="547938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Other Classifiers in Endometrial Carcinoma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EC173-7A7F-2A2D-95E7-77B1E77FA56D}"/>
              </a:ext>
            </a:extLst>
          </p:cNvPr>
          <p:cNvSpPr txBox="1"/>
          <p:nvPr/>
        </p:nvSpPr>
        <p:spPr>
          <a:xfrm>
            <a:off x="400050" y="1276350"/>
            <a:ext cx="54956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Estrogen receptor IHC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B-catenin IHC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Tumor mutational burden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(from NGS panel)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9CA9AFD-C134-22F0-F00C-EE8C0F9D9DFB}"/>
              </a:ext>
            </a:extLst>
          </p:cNvPr>
          <p:cNvSpPr/>
          <p:nvPr/>
        </p:nvSpPr>
        <p:spPr>
          <a:xfrm>
            <a:off x="5676900" y="1276350"/>
            <a:ext cx="295275" cy="15621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2307F-6C23-98A3-44EF-01001C03F915}"/>
              </a:ext>
            </a:extLst>
          </p:cNvPr>
          <p:cNvSpPr txBox="1"/>
          <p:nvPr/>
        </p:nvSpPr>
        <p:spPr>
          <a:xfrm>
            <a:off x="6115049" y="1734234"/>
            <a:ext cx="5175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Evolving, controversial, unresolved literature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required by US organizations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31C01-056B-3F9E-7F42-2F438AFC659C}"/>
              </a:ext>
            </a:extLst>
          </p:cNvPr>
          <p:cNvSpPr txBox="1"/>
          <p:nvPr/>
        </p:nvSpPr>
        <p:spPr>
          <a:xfrm>
            <a:off x="5465990" y="6477462"/>
            <a:ext cx="1365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PMID: 33290351</a:t>
            </a:r>
          </a:p>
        </p:txBody>
      </p:sp>
    </p:spTree>
    <p:extLst>
      <p:ext uri="{BB962C8B-B14F-4D97-AF65-F5344CB8AC3E}">
        <p14:creationId xmlns:p14="http://schemas.microsoft.com/office/powerpoint/2010/main" val="365894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C9BED-B676-5820-5F94-08AF390D345A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9B437-0620-3DAD-8B85-B1BAB5247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215" y="2948352"/>
            <a:ext cx="3078727" cy="1608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1B46E-65D8-A60B-69D3-F324D10ED569}"/>
              </a:ext>
            </a:extLst>
          </p:cNvPr>
          <p:cNvSpPr txBox="1"/>
          <p:nvPr/>
        </p:nvSpPr>
        <p:spPr>
          <a:xfrm>
            <a:off x="1006474" y="1463653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Histologic type</a:t>
            </a: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LVSI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1C429-F3E6-48FC-DDC6-BFDE89B8BF42}"/>
              </a:ext>
            </a:extLst>
          </p:cNvPr>
          <p:cNvSpPr txBox="1"/>
          <p:nvPr/>
        </p:nvSpPr>
        <p:spPr>
          <a:xfrm>
            <a:off x="4720282" y="483901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Summary of Study Design and Results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373 endometrial cancers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E1ECC2-3C52-254B-7DB9-02FEB4B078A4}"/>
              </a:ext>
            </a:extLst>
          </p:cNvPr>
          <p:cNvSpPr/>
          <p:nvPr/>
        </p:nvSpPr>
        <p:spPr>
          <a:xfrm>
            <a:off x="3824321" y="2213092"/>
            <a:ext cx="1608209" cy="30787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436B2-F370-06AA-7016-416CB22642E2}"/>
              </a:ext>
            </a:extLst>
          </p:cNvPr>
          <p:cNvSpPr txBox="1"/>
          <p:nvPr/>
        </p:nvSpPr>
        <p:spPr>
          <a:xfrm>
            <a:off x="3713269" y="1555987"/>
            <a:ext cx="187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Study was Agnostic to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Histopathology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131D5C2-0678-BC5F-0201-E2CE56F20D50}"/>
              </a:ext>
            </a:extLst>
          </p:cNvPr>
          <p:cNvSpPr/>
          <p:nvPr/>
        </p:nvSpPr>
        <p:spPr>
          <a:xfrm>
            <a:off x="2761963" y="3437461"/>
            <a:ext cx="810808" cy="4463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18A0E6B-9784-FAB7-EEF5-58E24A192324}"/>
              </a:ext>
            </a:extLst>
          </p:cNvPr>
          <p:cNvSpPr/>
          <p:nvPr/>
        </p:nvSpPr>
        <p:spPr>
          <a:xfrm>
            <a:off x="5741165" y="3463298"/>
            <a:ext cx="810808" cy="4463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9B375-BEFC-E851-71AC-50EE5325E35F}"/>
              </a:ext>
            </a:extLst>
          </p:cNvPr>
          <p:cNvSpPr txBox="1"/>
          <p:nvPr/>
        </p:nvSpPr>
        <p:spPr>
          <a:xfrm>
            <a:off x="6578923" y="1469857"/>
            <a:ext cx="1834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Genomic Analysis and Outcome Analysis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F1ECDD-7E55-838E-A028-0503C300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750" y="2818649"/>
            <a:ext cx="618812" cy="618812"/>
          </a:xfrm>
          <a:prstGeom prst="rect">
            <a:avLst/>
          </a:prstGeom>
        </p:spPr>
      </p:pic>
      <p:pic>
        <p:nvPicPr>
          <p:cNvPr id="18" name="Picture 17" descr="A red white and blue striped background&#10;&#10;Description automatically generated">
            <a:extLst>
              <a:ext uri="{FF2B5EF4-FFF2-40B4-BE49-F238E27FC236}">
                <a16:creationId xmlns:a16="http://schemas.microsoft.com/office/drawing/2014/main" id="{EDC8EDD8-72EB-5D93-B871-854723DC2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82" y="2213092"/>
            <a:ext cx="1516531" cy="30989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5444E12-7B46-D1BC-F823-B7A9E9C117B4}"/>
              </a:ext>
            </a:extLst>
          </p:cNvPr>
          <p:cNvSpPr/>
          <p:nvPr/>
        </p:nvSpPr>
        <p:spPr>
          <a:xfrm>
            <a:off x="9131643" y="2213092"/>
            <a:ext cx="135925" cy="155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13F852-8B1F-AA4D-F9B6-0187E87FE1A5}"/>
              </a:ext>
            </a:extLst>
          </p:cNvPr>
          <p:cNvSpPr/>
          <p:nvPr/>
        </p:nvSpPr>
        <p:spPr>
          <a:xfrm>
            <a:off x="9308652" y="2213092"/>
            <a:ext cx="135925" cy="155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00F77B-E185-5FBE-7BD6-000CD99DF1C7}"/>
              </a:ext>
            </a:extLst>
          </p:cNvPr>
          <p:cNvSpPr/>
          <p:nvPr/>
        </p:nvSpPr>
        <p:spPr>
          <a:xfrm>
            <a:off x="9485661" y="2213092"/>
            <a:ext cx="135925" cy="155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F6110A-4FDB-59DA-A204-56F853B12DCF}"/>
              </a:ext>
            </a:extLst>
          </p:cNvPr>
          <p:cNvSpPr/>
          <p:nvPr/>
        </p:nvSpPr>
        <p:spPr>
          <a:xfrm>
            <a:off x="9240689" y="2447837"/>
            <a:ext cx="135925" cy="155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37E9D9-2B4D-8F65-7890-E26550F21826}"/>
              </a:ext>
            </a:extLst>
          </p:cNvPr>
          <p:cNvSpPr/>
          <p:nvPr/>
        </p:nvSpPr>
        <p:spPr>
          <a:xfrm>
            <a:off x="9417698" y="2447837"/>
            <a:ext cx="135925" cy="155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FC6CAD-1EF7-C506-AEFD-098CCCA4B6D2}"/>
              </a:ext>
            </a:extLst>
          </p:cNvPr>
          <p:cNvSpPr/>
          <p:nvPr/>
        </p:nvSpPr>
        <p:spPr>
          <a:xfrm>
            <a:off x="9602654" y="2447837"/>
            <a:ext cx="135925" cy="1550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9EDBDC-3024-D1D0-A7CC-293A73C4F972}"/>
              </a:ext>
            </a:extLst>
          </p:cNvPr>
          <p:cNvSpPr/>
          <p:nvPr/>
        </p:nvSpPr>
        <p:spPr>
          <a:xfrm>
            <a:off x="9181796" y="3050544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8C5F92-92F2-C4E9-3550-00B9F07712FA}"/>
              </a:ext>
            </a:extLst>
          </p:cNvPr>
          <p:cNvSpPr/>
          <p:nvPr/>
        </p:nvSpPr>
        <p:spPr>
          <a:xfrm>
            <a:off x="9363652" y="3062271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F5E567-CABC-EF6A-C399-2BDB2C92816A}"/>
              </a:ext>
            </a:extLst>
          </p:cNvPr>
          <p:cNvSpPr/>
          <p:nvPr/>
        </p:nvSpPr>
        <p:spPr>
          <a:xfrm>
            <a:off x="9538204" y="3050544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15B53-4B37-D8D3-3E2A-F36B822468B3}"/>
              </a:ext>
            </a:extLst>
          </p:cNvPr>
          <p:cNvSpPr/>
          <p:nvPr/>
        </p:nvSpPr>
        <p:spPr>
          <a:xfrm>
            <a:off x="9731811" y="3062271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8CE549-0B65-8D14-C869-E199A64767DD}"/>
              </a:ext>
            </a:extLst>
          </p:cNvPr>
          <p:cNvSpPr/>
          <p:nvPr/>
        </p:nvSpPr>
        <p:spPr>
          <a:xfrm>
            <a:off x="9317721" y="3235113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6586A9-0CB7-D3FD-F661-46DCDF5C20D3}"/>
              </a:ext>
            </a:extLst>
          </p:cNvPr>
          <p:cNvSpPr/>
          <p:nvPr/>
        </p:nvSpPr>
        <p:spPr>
          <a:xfrm>
            <a:off x="9503090" y="3266157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C50E58-8C45-E2B7-573B-E1330EF66BA8}"/>
              </a:ext>
            </a:extLst>
          </p:cNvPr>
          <p:cNvSpPr/>
          <p:nvPr/>
        </p:nvSpPr>
        <p:spPr>
          <a:xfrm>
            <a:off x="9713260" y="3266157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0C5755-9844-0B67-1C5C-EAFB9A0BAFBA}"/>
              </a:ext>
            </a:extLst>
          </p:cNvPr>
          <p:cNvSpPr/>
          <p:nvPr/>
        </p:nvSpPr>
        <p:spPr>
          <a:xfrm>
            <a:off x="9934627" y="3187149"/>
            <a:ext cx="135925" cy="1550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B18CA0-F227-0B71-1F60-365230235940}"/>
              </a:ext>
            </a:extLst>
          </p:cNvPr>
          <p:cNvSpPr/>
          <p:nvPr/>
        </p:nvSpPr>
        <p:spPr>
          <a:xfrm>
            <a:off x="9198269" y="3833143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1D8E80D-2935-DFAE-D761-99E8AF0B61BC}"/>
              </a:ext>
            </a:extLst>
          </p:cNvPr>
          <p:cNvSpPr/>
          <p:nvPr/>
        </p:nvSpPr>
        <p:spPr>
          <a:xfrm>
            <a:off x="9380125" y="3844870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732CD8-2282-31CE-61F0-BEB6381E2489}"/>
              </a:ext>
            </a:extLst>
          </p:cNvPr>
          <p:cNvSpPr/>
          <p:nvPr/>
        </p:nvSpPr>
        <p:spPr>
          <a:xfrm>
            <a:off x="9554677" y="3833143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3006A5-23BF-A7AD-8103-174ADD1A859A}"/>
              </a:ext>
            </a:extLst>
          </p:cNvPr>
          <p:cNvSpPr/>
          <p:nvPr/>
        </p:nvSpPr>
        <p:spPr>
          <a:xfrm>
            <a:off x="9748284" y="3844870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C9FAB0-B00A-7DF0-4AB6-40EA09220B40}"/>
              </a:ext>
            </a:extLst>
          </p:cNvPr>
          <p:cNvSpPr/>
          <p:nvPr/>
        </p:nvSpPr>
        <p:spPr>
          <a:xfrm>
            <a:off x="9334194" y="4017712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305C3A-9AEA-03EC-D38B-1ABADF9B5EE6}"/>
              </a:ext>
            </a:extLst>
          </p:cNvPr>
          <p:cNvSpPr/>
          <p:nvPr/>
        </p:nvSpPr>
        <p:spPr>
          <a:xfrm>
            <a:off x="9519563" y="4048756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D20FCC-8B1B-C0AD-7EF8-A52A39F17BFD}"/>
              </a:ext>
            </a:extLst>
          </p:cNvPr>
          <p:cNvSpPr/>
          <p:nvPr/>
        </p:nvSpPr>
        <p:spPr>
          <a:xfrm>
            <a:off x="9729733" y="4048756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46D0A0-CDF6-5E11-2313-DBB4433D0B94}"/>
              </a:ext>
            </a:extLst>
          </p:cNvPr>
          <p:cNvSpPr/>
          <p:nvPr/>
        </p:nvSpPr>
        <p:spPr>
          <a:xfrm>
            <a:off x="9951100" y="3969748"/>
            <a:ext cx="135925" cy="155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217B35-C38B-8CE3-EC37-8299A361E804}"/>
              </a:ext>
            </a:extLst>
          </p:cNvPr>
          <p:cNvSpPr/>
          <p:nvPr/>
        </p:nvSpPr>
        <p:spPr>
          <a:xfrm>
            <a:off x="9152958" y="4541599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9FD425-B619-A8EE-3858-181014D2EFE3}"/>
              </a:ext>
            </a:extLst>
          </p:cNvPr>
          <p:cNvSpPr/>
          <p:nvPr/>
        </p:nvSpPr>
        <p:spPr>
          <a:xfrm>
            <a:off x="9334814" y="4553326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AA20AC8-78AF-786E-AD92-1F201BA92CA0}"/>
              </a:ext>
            </a:extLst>
          </p:cNvPr>
          <p:cNvSpPr/>
          <p:nvPr/>
        </p:nvSpPr>
        <p:spPr>
          <a:xfrm>
            <a:off x="9509366" y="4541599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AA4CBCF-EEF9-4EDD-92B9-442243E15ACD}"/>
              </a:ext>
            </a:extLst>
          </p:cNvPr>
          <p:cNvSpPr/>
          <p:nvPr/>
        </p:nvSpPr>
        <p:spPr>
          <a:xfrm>
            <a:off x="9702973" y="4553326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9933B69-5599-BBE9-E604-FBBBE1D3B4D4}"/>
              </a:ext>
            </a:extLst>
          </p:cNvPr>
          <p:cNvSpPr/>
          <p:nvPr/>
        </p:nvSpPr>
        <p:spPr>
          <a:xfrm>
            <a:off x="9288883" y="4726168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1A805F-0974-EFA6-EE35-33B560D0C581}"/>
              </a:ext>
            </a:extLst>
          </p:cNvPr>
          <p:cNvSpPr/>
          <p:nvPr/>
        </p:nvSpPr>
        <p:spPr>
          <a:xfrm>
            <a:off x="9474252" y="4757212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FC8C5E6-7BC5-FC97-52CA-A4285E6476C9}"/>
              </a:ext>
            </a:extLst>
          </p:cNvPr>
          <p:cNvSpPr/>
          <p:nvPr/>
        </p:nvSpPr>
        <p:spPr>
          <a:xfrm>
            <a:off x="9684422" y="4757212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3C34C26-3A3C-F5E3-C3DE-122098B12948}"/>
              </a:ext>
            </a:extLst>
          </p:cNvPr>
          <p:cNvSpPr/>
          <p:nvPr/>
        </p:nvSpPr>
        <p:spPr>
          <a:xfrm>
            <a:off x="9905789" y="4678204"/>
            <a:ext cx="135925" cy="15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28B627-6D21-0766-0F70-2A308CFB486C}"/>
              </a:ext>
            </a:extLst>
          </p:cNvPr>
          <p:cNvCxnSpPr>
            <a:stCxn id="18" idx="3"/>
          </p:cNvCxnSpPr>
          <p:nvPr/>
        </p:nvCxnSpPr>
        <p:spPr>
          <a:xfrm flipV="1">
            <a:off x="8254313" y="2525348"/>
            <a:ext cx="766119" cy="1237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21FC597-00E5-8D97-EC3F-C2CB00782082}"/>
              </a:ext>
            </a:extLst>
          </p:cNvPr>
          <p:cNvCxnSpPr>
            <a:stCxn id="18" idx="3"/>
          </p:cNvCxnSpPr>
          <p:nvPr/>
        </p:nvCxnSpPr>
        <p:spPr>
          <a:xfrm flipV="1">
            <a:off x="8254313" y="3312624"/>
            <a:ext cx="776364" cy="449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EC090C3-2295-8AA7-3B65-854DC81CEB1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254313" y="3762591"/>
            <a:ext cx="776364" cy="225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25DA0F4-FA15-C10E-5C48-3F0F6B17D1D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254313" y="3762591"/>
            <a:ext cx="758147" cy="90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EE31277-8407-714D-96D7-CCCD343B4A5D}"/>
              </a:ext>
            </a:extLst>
          </p:cNvPr>
          <p:cNvSpPr txBox="1"/>
          <p:nvPr/>
        </p:nvSpPr>
        <p:spPr>
          <a:xfrm>
            <a:off x="9131643" y="1469856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Molecular Classes,</a:t>
            </a: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Each Prognostically Unique</a:t>
            </a: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Independent of Histopathology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50CCA6B-7BE0-7588-C0D4-515A43182A98}"/>
              </a:ext>
            </a:extLst>
          </p:cNvPr>
          <p:cNvSpPr txBox="1"/>
          <p:nvPr/>
        </p:nvSpPr>
        <p:spPr>
          <a:xfrm>
            <a:off x="9030677" y="658921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41AD13-AA67-AEF5-67F7-7077E40F4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034972"/>
              </p:ext>
            </p:extLst>
          </p:nvPr>
        </p:nvGraphicFramePr>
        <p:xfrm>
          <a:off x="6234816" y="5608914"/>
          <a:ext cx="2614144" cy="125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936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test platforms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genome sequencing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Exome sequencing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Microsatellite instability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9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number analysis </a:t>
                      </a:r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(SNP microarray)</a:t>
                      </a:r>
                      <a:endParaRPr 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5195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8E349-269D-2709-F52A-C4AF67AA8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"/>
          <a:stretch/>
        </p:blipFill>
        <p:spPr>
          <a:xfrm>
            <a:off x="1075764" y="2540933"/>
            <a:ext cx="4501403" cy="332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9F314-1FB9-892E-76C7-632035DA2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52699"/>
            <a:ext cx="5053395" cy="3315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114D8-86AA-2F90-E983-97CBD5C44D8C}"/>
              </a:ext>
            </a:extLst>
          </p:cNvPr>
          <p:cNvSpPr txBox="1"/>
          <p:nvPr/>
        </p:nvSpPr>
        <p:spPr>
          <a:xfrm>
            <a:off x="3375357" y="38100"/>
            <a:ext cx="547938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Other Classifiers in Endometrial Carcinoma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D69CB-02C4-4AA7-EA72-C703B1594B3D}"/>
              </a:ext>
            </a:extLst>
          </p:cNvPr>
          <p:cNvSpPr txBox="1"/>
          <p:nvPr/>
        </p:nvSpPr>
        <p:spPr>
          <a:xfrm>
            <a:off x="2142565" y="805179"/>
            <a:ext cx="8265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Estrogen/progesterone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receptor IHC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low grade endometrioid carcinoma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87DD5-F56F-870F-CE7A-0BFA9C787811}"/>
              </a:ext>
            </a:extLst>
          </p:cNvPr>
          <p:cNvSpPr txBox="1"/>
          <p:nvPr/>
        </p:nvSpPr>
        <p:spPr>
          <a:xfrm>
            <a:off x="2976280" y="1880035"/>
            <a:ext cx="6911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Stage I                                                            Stage &gt;I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678FD-41A8-238D-96E6-D03D4E0FD48D}"/>
              </a:ext>
            </a:extLst>
          </p:cNvPr>
          <p:cNvSpPr txBox="1"/>
          <p:nvPr/>
        </p:nvSpPr>
        <p:spPr>
          <a:xfrm>
            <a:off x="5079174" y="6573679"/>
            <a:ext cx="2329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J Gynecol Oncol. 2019 Jan;30(1):e13.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144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AD763-0BD9-928D-37C1-7467FF5DF043}"/>
              </a:ext>
            </a:extLst>
          </p:cNvPr>
          <p:cNvSpPr txBox="1"/>
          <p:nvPr/>
        </p:nvSpPr>
        <p:spPr>
          <a:xfrm>
            <a:off x="2813382" y="46137"/>
            <a:ext cx="6748963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Biomarkers to Report in Endometrial Carcinoma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if you have no access to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EC173-7A7F-2A2D-95E7-77B1E77FA56D}"/>
              </a:ext>
            </a:extLst>
          </p:cNvPr>
          <p:cNvSpPr txBox="1"/>
          <p:nvPr/>
        </p:nvSpPr>
        <p:spPr>
          <a:xfrm>
            <a:off x="1956269" y="1070223"/>
            <a:ext cx="867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My personal view, acknowledging this continues to be an evolving question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8C0F3C-5462-1E9E-C26B-A0D68E58C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53773"/>
              </p:ext>
            </p:extLst>
          </p:nvPr>
        </p:nvGraphicFramePr>
        <p:xfrm>
          <a:off x="2366089" y="1950164"/>
          <a:ext cx="7859594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496">
                  <a:extLst>
                    <a:ext uri="{9D8B030D-6E8A-4147-A177-3AD203B41FA5}">
                      <a16:colId xmlns:a16="http://schemas.microsoft.com/office/drawing/2014/main" val="1064378051"/>
                    </a:ext>
                  </a:extLst>
                </a:gridCol>
                <a:gridCol w="3791098">
                  <a:extLst>
                    <a:ext uri="{9D8B030D-6E8A-4147-A177-3AD203B41FA5}">
                      <a16:colId xmlns:a16="http://schemas.microsoft.com/office/drawing/2014/main" val="19764438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6906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cases </a:t>
                      </a:r>
                    </a:p>
                    <a:p>
                      <a:pPr algn="l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(all histotypes, all grades, all stages)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Mismatch repair protein IHC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6890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p53 IHC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21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622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13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grade p53 aberrant cancers </a:t>
                      </a:r>
                    </a:p>
                    <a:p>
                      <a:pPr algn="l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(all histotypes, stages)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 IHC </a:t>
                      </a: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(by clinician request)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024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7671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08E8E-1AFF-9730-D772-45AF8A7F65CD}"/>
              </a:ext>
            </a:extLst>
          </p:cNvPr>
          <p:cNvSpPr txBox="1"/>
          <p:nvPr/>
        </p:nvSpPr>
        <p:spPr>
          <a:xfrm>
            <a:off x="5124323" y="109665"/>
            <a:ext cx="19433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Outline of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E103-0D79-7576-9F69-894416985AA6}"/>
              </a:ext>
            </a:extLst>
          </p:cNvPr>
          <p:cNvSpPr txBox="1"/>
          <p:nvPr/>
        </p:nvSpPr>
        <p:spPr>
          <a:xfrm>
            <a:off x="787078" y="1145895"/>
            <a:ext cx="72844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TCGA Classification of Endometrial Cancer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Issues in Assigning Molecular Classification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Emerging Health Care Inequity in Tumor Classification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C27AEB4-5F9B-AA5A-E320-44C82C47E503}"/>
              </a:ext>
            </a:extLst>
          </p:cNvPr>
          <p:cNvSpPr/>
          <p:nvPr/>
        </p:nvSpPr>
        <p:spPr>
          <a:xfrm>
            <a:off x="520861" y="2303362"/>
            <a:ext cx="555584" cy="4737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25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64EA8-B370-1FF6-6CB0-A3B8EE83962A}"/>
              </a:ext>
            </a:extLst>
          </p:cNvPr>
          <p:cNvSpPr txBox="1"/>
          <p:nvPr/>
        </p:nvSpPr>
        <p:spPr>
          <a:xfrm>
            <a:off x="1277116" y="113776"/>
            <a:ext cx="96377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Access to the Resource Intensive Tests For Endometrial Cancer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31AAC-34E7-3D4C-D466-5C8923152D32}"/>
              </a:ext>
            </a:extLst>
          </p:cNvPr>
          <p:cNvSpPr txBox="1"/>
          <p:nvPr/>
        </p:nvSpPr>
        <p:spPr>
          <a:xfrm>
            <a:off x="3178277" y="718414"/>
            <a:ext cx="6104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Is a Health Care Disparity in Treatment Emerging ?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DBDD590-CA59-74D2-DC42-F5E49A28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29" y="1390275"/>
            <a:ext cx="7772400" cy="5421171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CCC9AC24-7CA8-E45D-EEA7-2AE4BEF28CD3}"/>
              </a:ext>
            </a:extLst>
          </p:cNvPr>
          <p:cNvSpPr/>
          <p:nvPr/>
        </p:nvSpPr>
        <p:spPr>
          <a:xfrm>
            <a:off x="6204031" y="1956123"/>
            <a:ext cx="1701478" cy="1585732"/>
          </a:xfrm>
          <a:prstGeom prst="donut">
            <a:avLst>
              <a:gd name="adj" fmla="val 767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FEE8DB57-45E9-8E6E-F68C-CD0CCB0D010B}"/>
              </a:ext>
            </a:extLst>
          </p:cNvPr>
          <p:cNvSpPr/>
          <p:nvPr/>
        </p:nvSpPr>
        <p:spPr>
          <a:xfrm>
            <a:off x="3502873" y="4674859"/>
            <a:ext cx="1701478" cy="1585732"/>
          </a:xfrm>
          <a:prstGeom prst="donut">
            <a:avLst>
              <a:gd name="adj" fmla="val 7678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22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0D3ED-93C4-2B50-136F-75A74B49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60" y="832393"/>
            <a:ext cx="6275367" cy="4179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AF64350-6EEB-780D-FCD6-AE568A31DA55}"/>
              </a:ext>
            </a:extLst>
          </p:cNvPr>
          <p:cNvSpPr/>
          <p:nvPr/>
        </p:nvSpPr>
        <p:spPr>
          <a:xfrm>
            <a:off x="6096000" y="2580259"/>
            <a:ext cx="2164080" cy="568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75714-7ECB-E783-7319-E54D12423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599" y="5407178"/>
            <a:ext cx="8430802" cy="144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A6F82-0277-83EB-8382-28F4B11409EA}"/>
              </a:ext>
            </a:extLst>
          </p:cNvPr>
          <p:cNvSpPr txBox="1"/>
          <p:nvPr/>
        </p:nvSpPr>
        <p:spPr>
          <a:xfrm>
            <a:off x="1465823" y="121595"/>
            <a:ext cx="907011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Definition of “Best Practices” for Care is Customized to Local Resources</a:t>
            </a:r>
          </a:p>
        </p:txBody>
      </p:sp>
    </p:spTree>
    <p:extLst>
      <p:ext uri="{BB962C8B-B14F-4D97-AF65-F5344CB8AC3E}">
        <p14:creationId xmlns:p14="http://schemas.microsoft.com/office/powerpoint/2010/main" val="14993039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2F075-0DB3-35F1-6415-BB0357CF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54" y="580654"/>
            <a:ext cx="9398891" cy="4164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CF998D-BA26-5575-D2B4-4CAFE4B1D44A}"/>
              </a:ext>
            </a:extLst>
          </p:cNvPr>
          <p:cNvSpPr/>
          <p:nvPr/>
        </p:nvSpPr>
        <p:spPr>
          <a:xfrm>
            <a:off x="6786880" y="1838960"/>
            <a:ext cx="265176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C100F-2FBB-A5A7-698E-F4EBE8BFCA5C}"/>
              </a:ext>
            </a:extLst>
          </p:cNvPr>
          <p:cNvSpPr txBox="1"/>
          <p:nvPr/>
        </p:nvSpPr>
        <p:spPr>
          <a:xfrm>
            <a:off x="9438640" y="1838960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Pathologist</a:t>
            </a:r>
          </a:p>
        </p:txBody>
      </p:sp>
    </p:spTree>
    <p:extLst>
      <p:ext uri="{BB962C8B-B14F-4D97-AF65-F5344CB8AC3E}">
        <p14:creationId xmlns:p14="http://schemas.microsoft.com/office/powerpoint/2010/main" val="979258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BA9E4-1341-017D-8E16-7B0CBF265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55" y="355600"/>
            <a:ext cx="8374381" cy="6380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5026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528B3-17CB-799A-E1A5-42A6B9D51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02" y="784895"/>
            <a:ext cx="9745435" cy="4048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60658B2-A072-658A-B843-869BD6F95381}"/>
              </a:ext>
            </a:extLst>
          </p:cNvPr>
          <p:cNvSpPr/>
          <p:nvPr/>
        </p:nvSpPr>
        <p:spPr>
          <a:xfrm>
            <a:off x="5628640" y="3901440"/>
            <a:ext cx="511048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499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808EB2-5AFC-83CB-162B-A9F9331F0B6F}"/>
              </a:ext>
            </a:extLst>
          </p:cNvPr>
          <p:cNvSpPr txBox="1"/>
          <p:nvPr/>
        </p:nvSpPr>
        <p:spPr>
          <a:xfrm>
            <a:off x="1215369" y="104429"/>
            <a:ext cx="97612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the 2020 WHO Classification System “Feasible” to Apply Across the Globe 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DDC10-4A47-70C2-26FF-A56DF736A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956" y="671513"/>
            <a:ext cx="1973349" cy="2415004"/>
          </a:xfrm>
          <a:prstGeom prst="rect">
            <a:avLst/>
          </a:prstGeom>
        </p:spPr>
      </p:pic>
      <p:pic>
        <p:nvPicPr>
          <p:cNvPr id="5" name="Picture 4" descr="A close up of words&#10;&#10;Description automatically generated">
            <a:extLst>
              <a:ext uri="{FF2B5EF4-FFF2-40B4-BE49-F238E27FC236}">
                <a16:creationId xmlns:a16="http://schemas.microsoft.com/office/drawing/2014/main" id="{51AFC552-BE79-FEC0-7A0B-CA15DCA35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0" y="2048631"/>
            <a:ext cx="4982981" cy="818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AFF69-C4C4-085F-087A-4D0410BF6E68}"/>
              </a:ext>
            </a:extLst>
          </p:cNvPr>
          <p:cNvSpPr txBox="1"/>
          <p:nvPr/>
        </p:nvSpPr>
        <p:spPr>
          <a:xfrm>
            <a:off x="3451558" y="704393"/>
            <a:ext cx="5288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Are “Essential Criteria” Globally Achievable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5CFD2-FF6B-ADA3-5BF0-4D2D8BE5B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0" y="3572652"/>
            <a:ext cx="9761262" cy="1032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44B07-D2DB-1E80-B211-D0425A4CB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81" y="5403648"/>
            <a:ext cx="8974092" cy="86982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8164F6FE-D9E8-5373-121C-CA7CB80810D1}"/>
              </a:ext>
            </a:extLst>
          </p:cNvPr>
          <p:cNvSpPr/>
          <p:nvPr/>
        </p:nvSpPr>
        <p:spPr>
          <a:xfrm>
            <a:off x="8472667" y="4107672"/>
            <a:ext cx="2419109" cy="87538"/>
          </a:xfrm>
          <a:custGeom>
            <a:avLst/>
            <a:gdLst>
              <a:gd name="connsiteX0" fmla="*/ 0 w 2419109"/>
              <a:gd name="connsiteY0" fmla="*/ 59212 h 87538"/>
              <a:gd name="connsiteX1" fmla="*/ 983848 w 2419109"/>
              <a:gd name="connsiteY1" fmla="*/ 59212 h 87538"/>
              <a:gd name="connsiteX2" fmla="*/ 1226917 w 2419109"/>
              <a:gd name="connsiteY2" fmla="*/ 47638 h 87538"/>
              <a:gd name="connsiteX3" fmla="*/ 1909823 w 2419109"/>
              <a:gd name="connsiteY3" fmla="*/ 36063 h 87538"/>
              <a:gd name="connsiteX4" fmla="*/ 1990846 w 2419109"/>
              <a:gd name="connsiteY4" fmla="*/ 24488 h 87538"/>
              <a:gd name="connsiteX5" fmla="*/ 2129742 w 2419109"/>
              <a:gd name="connsiteY5" fmla="*/ 1339 h 87538"/>
              <a:gd name="connsiteX6" fmla="*/ 2419109 w 2419109"/>
              <a:gd name="connsiteY6" fmla="*/ 1339 h 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9109" h="87538">
                <a:moveTo>
                  <a:pt x="0" y="59212"/>
                </a:moveTo>
                <a:cubicBezTo>
                  <a:pt x="375148" y="112806"/>
                  <a:pt x="95843" y="77151"/>
                  <a:pt x="983848" y="59212"/>
                </a:cubicBezTo>
                <a:cubicBezTo>
                  <a:pt x="1064946" y="57574"/>
                  <a:pt x="1145828" y="49665"/>
                  <a:pt x="1226917" y="47638"/>
                </a:cubicBezTo>
                <a:lnTo>
                  <a:pt x="1909823" y="36063"/>
                </a:lnTo>
                <a:cubicBezTo>
                  <a:pt x="1936831" y="32205"/>
                  <a:pt x="1963935" y="28973"/>
                  <a:pt x="1990846" y="24488"/>
                </a:cubicBezTo>
                <a:cubicBezTo>
                  <a:pt x="2036567" y="16868"/>
                  <a:pt x="2083195" y="2794"/>
                  <a:pt x="2129742" y="1339"/>
                </a:cubicBezTo>
                <a:cubicBezTo>
                  <a:pt x="2226151" y="-1674"/>
                  <a:pt x="2322653" y="1339"/>
                  <a:pt x="2419109" y="1339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32E16AB-5DC2-0C79-0C87-1F4294214E81}"/>
              </a:ext>
            </a:extLst>
          </p:cNvPr>
          <p:cNvSpPr/>
          <p:nvPr/>
        </p:nvSpPr>
        <p:spPr>
          <a:xfrm>
            <a:off x="5083581" y="5921599"/>
            <a:ext cx="2419109" cy="87538"/>
          </a:xfrm>
          <a:custGeom>
            <a:avLst/>
            <a:gdLst>
              <a:gd name="connsiteX0" fmla="*/ 0 w 2419109"/>
              <a:gd name="connsiteY0" fmla="*/ 59212 h 87538"/>
              <a:gd name="connsiteX1" fmla="*/ 983848 w 2419109"/>
              <a:gd name="connsiteY1" fmla="*/ 59212 h 87538"/>
              <a:gd name="connsiteX2" fmla="*/ 1226917 w 2419109"/>
              <a:gd name="connsiteY2" fmla="*/ 47638 h 87538"/>
              <a:gd name="connsiteX3" fmla="*/ 1909823 w 2419109"/>
              <a:gd name="connsiteY3" fmla="*/ 36063 h 87538"/>
              <a:gd name="connsiteX4" fmla="*/ 1990846 w 2419109"/>
              <a:gd name="connsiteY4" fmla="*/ 24488 h 87538"/>
              <a:gd name="connsiteX5" fmla="*/ 2129742 w 2419109"/>
              <a:gd name="connsiteY5" fmla="*/ 1339 h 87538"/>
              <a:gd name="connsiteX6" fmla="*/ 2419109 w 2419109"/>
              <a:gd name="connsiteY6" fmla="*/ 1339 h 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9109" h="87538">
                <a:moveTo>
                  <a:pt x="0" y="59212"/>
                </a:moveTo>
                <a:cubicBezTo>
                  <a:pt x="375148" y="112806"/>
                  <a:pt x="95843" y="77151"/>
                  <a:pt x="983848" y="59212"/>
                </a:cubicBezTo>
                <a:cubicBezTo>
                  <a:pt x="1064946" y="57574"/>
                  <a:pt x="1145828" y="49665"/>
                  <a:pt x="1226917" y="47638"/>
                </a:cubicBezTo>
                <a:lnTo>
                  <a:pt x="1909823" y="36063"/>
                </a:lnTo>
                <a:cubicBezTo>
                  <a:pt x="1936831" y="32205"/>
                  <a:pt x="1963935" y="28973"/>
                  <a:pt x="1990846" y="24488"/>
                </a:cubicBezTo>
                <a:cubicBezTo>
                  <a:pt x="2036567" y="16868"/>
                  <a:pt x="2083195" y="2794"/>
                  <a:pt x="2129742" y="1339"/>
                </a:cubicBezTo>
                <a:cubicBezTo>
                  <a:pt x="2226151" y="-1674"/>
                  <a:pt x="2322653" y="1339"/>
                  <a:pt x="2419109" y="1339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3D97656-38A9-C220-93E9-142B944FAD2D}"/>
              </a:ext>
            </a:extLst>
          </p:cNvPr>
          <p:cNvSpPr/>
          <p:nvPr/>
        </p:nvSpPr>
        <p:spPr>
          <a:xfrm>
            <a:off x="8488636" y="5921599"/>
            <a:ext cx="2419109" cy="87538"/>
          </a:xfrm>
          <a:custGeom>
            <a:avLst/>
            <a:gdLst>
              <a:gd name="connsiteX0" fmla="*/ 0 w 2419109"/>
              <a:gd name="connsiteY0" fmla="*/ 59212 h 87538"/>
              <a:gd name="connsiteX1" fmla="*/ 983848 w 2419109"/>
              <a:gd name="connsiteY1" fmla="*/ 59212 h 87538"/>
              <a:gd name="connsiteX2" fmla="*/ 1226917 w 2419109"/>
              <a:gd name="connsiteY2" fmla="*/ 47638 h 87538"/>
              <a:gd name="connsiteX3" fmla="*/ 1909823 w 2419109"/>
              <a:gd name="connsiteY3" fmla="*/ 36063 h 87538"/>
              <a:gd name="connsiteX4" fmla="*/ 1990846 w 2419109"/>
              <a:gd name="connsiteY4" fmla="*/ 24488 h 87538"/>
              <a:gd name="connsiteX5" fmla="*/ 2129742 w 2419109"/>
              <a:gd name="connsiteY5" fmla="*/ 1339 h 87538"/>
              <a:gd name="connsiteX6" fmla="*/ 2419109 w 2419109"/>
              <a:gd name="connsiteY6" fmla="*/ 1339 h 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9109" h="87538">
                <a:moveTo>
                  <a:pt x="0" y="59212"/>
                </a:moveTo>
                <a:cubicBezTo>
                  <a:pt x="375148" y="112806"/>
                  <a:pt x="95843" y="77151"/>
                  <a:pt x="983848" y="59212"/>
                </a:cubicBezTo>
                <a:cubicBezTo>
                  <a:pt x="1064946" y="57574"/>
                  <a:pt x="1145828" y="49665"/>
                  <a:pt x="1226917" y="47638"/>
                </a:cubicBezTo>
                <a:lnTo>
                  <a:pt x="1909823" y="36063"/>
                </a:lnTo>
                <a:cubicBezTo>
                  <a:pt x="1936831" y="32205"/>
                  <a:pt x="1963935" y="28973"/>
                  <a:pt x="1990846" y="24488"/>
                </a:cubicBezTo>
                <a:cubicBezTo>
                  <a:pt x="2036567" y="16868"/>
                  <a:pt x="2083195" y="2794"/>
                  <a:pt x="2129742" y="1339"/>
                </a:cubicBezTo>
                <a:cubicBezTo>
                  <a:pt x="2226151" y="-1674"/>
                  <a:pt x="2322653" y="1339"/>
                  <a:pt x="2419109" y="1339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B488CD-DF01-7AC7-B9F1-D162DBD4C724}"/>
              </a:ext>
            </a:extLst>
          </p:cNvPr>
          <p:cNvSpPr txBox="1"/>
          <p:nvPr/>
        </p:nvSpPr>
        <p:spPr>
          <a:xfrm>
            <a:off x="228695" y="1539808"/>
            <a:ext cx="28648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biomarkers required: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D83E60-3052-9965-B3AB-7E7C37F0B71F}"/>
              </a:ext>
            </a:extLst>
          </p:cNvPr>
          <p:cNvSpPr txBox="1"/>
          <p:nvPr/>
        </p:nvSpPr>
        <p:spPr>
          <a:xfrm>
            <a:off x="228695" y="3059668"/>
            <a:ext cx="26853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Immunostain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required: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8126C-115B-EEA0-E6D1-223F104276CA}"/>
              </a:ext>
            </a:extLst>
          </p:cNvPr>
          <p:cNvSpPr txBox="1"/>
          <p:nvPr/>
        </p:nvSpPr>
        <p:spPr>
          <a:xfrm>
            <a:off x="228694" y="4819953"/>
            <a:ext cx="2800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Molecular test required:</a:t>
            </a:r>
          </a:p>
        </p:txBody>
      </p:sp>
    </p:spTree>
    <p:extLst>
      <p:ext uri="{BB962C8B-B14F-4D97-AF65-F5344CB8AC3E}">
        <p14:creationId xmlns:p14="http://schemas.microsoft.com/office/powerpoint/2010/main" val="42334906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808EB2-5AFC-83CB-162B-A9F9331F0B6F}"/>
              </a:ext>
            </a:extLst>
          </p:cNvPr>
          <p:cNvSpPr txBox="1"/>
          <p:nvPr/>
        </p:nvSpPr>
        <p:spPr>
          <a:xfrm>
            <a:off x="1215369" y="104429"/>
            <a:ext cx="97612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the 2020 WHO Classification System “Feasible” to Apply Across the Globe 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DDC10-4A47-70C2-26FF-A56DF736A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956" y="671513"/>
            <a:ext cx="1973349" cy="2415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AFF69-C4C4-085F-087A-4D0410BF6E68}"/>
              </a:ext>
            </a:extLst>
          </p:cNvPr>
          <p:cNvSpPr txBox="1"/>
          <p:nvPr/>
        </p:nvSpPr>
        <p:spPr>
          <a:xfrm>
            <a:off x="3451558" y="704393"/>
            <a:ext cx="5288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Are “Essential Criteria” Globally Achievable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D83E60-3052-9965-B3AB-7E7C37F0B71F}"/>
              </a:ext>
            </a:extLst>
          </p:cNvPr>
          <p:cNvSpPr txBox="1"/>
          <p:nvPr/>
        </p:nvSpPr>
        <p:spPr>
          <a:xfrm>
            <a:off x="228695" y="3059668"/>
            <a:ext cx="26853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Immunostain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required: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8126C-115B-EEA0-E6D1-223F104276CA}"/>
              </a:ext>
            </a:extLst>
          </p:cNvPr>
          <p:cNvSpPr txBox="1"/>
          <p:nvPr/>
        </p:nvSpPr>
        <p:spPr>
          <a:xfrm>
            <a:off x="228694" y="4819953"/>
            <a:ext cx="2800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Molecular test required: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9A5DE-1F3D-FB1D-A141-DEEF9BA8996A}"/>
              </a:ext>
            </a:extLst>
          </p:cNvPr>
          <p:cNvSpPr txBox="1"/>
          <p:nvPr/>
        </p:nvSpPr>
        <p:spPr>
          <a:xfrm>
            <a:off x="3029461" y="3571429"/>
            <a:ext cx="747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36 different IHC are listed as required for “essential criteria”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3BC5F-DFE4-B38D-4B90-BDA14BE995B5}"/>
              </a:ext>
            </a:extLst>
          </p:cNvPr>
          <p:cNvSpPr txBox="1"/>
          <p:nvPr/>
        </p:nvSpPr>
        <p:spPr>
          <a:xfrm>
            <a:off x="3029461" y="5222146"/>
            <a:ext cx="877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 different molecular tests are listed as required for “essential criteria”</a:t>
            </a:r>
          </a:p>
        </p:txBody>
      </p:sp>
    </p:spTree>
    <p:extLst>
      <p:ext uri="{BB962C8B-B14F-4D97-AF65-F5344CB8AC3E}">
        <p14:creationId xmlns:p14="http://schemas.microsoft.com/office/powerpoint/2010/main" val="176494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17429802-4AC7-2A44-0700-F68839EF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" y="1269228"/>
            <a:ext cx="5634850" cy="493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F0EA5-D12C-BFD5-23DF-7CAFBC037628}"/>
              </a:ext>
            </a:extLst>
          </p:cNvPr>
          <p:cNvSpPr txBox="1"/>
          <p:nvPr/>
        </p:nvSpPr>
        <p:spPr>
          <a:xfrm>
            <a:off x="3373876" y="44207"/>
            <a:ext cx="54442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TCGA Classification of Endometrial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6DEE4-D6EC-E3B2-49D9-6C5208F75316}"/>
              </a:ext>
            </a:extLst>
          </p:cNvPr>
          <p:cNvSpPr txBox="1"/>
          <p:nvPr/>
        </p:nvSpPr>
        <p:spPr>
          <a:xfrm>
            <a:off x="4720282" y="6450295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Nature. 2013; 497: 67-73.  PMID 23636398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91818-7EDF-D9D5-EA70-43936B7A214A}"/>
              </a:ext>
            </a:extLst>
          </p:cNvPr>
          <p:cNvSpPr txBox="1"/>
          <p:nvPr/>
        </p:nvSpPr>
        <p:spPr>
          <a:xfrm>
            <a:off x="6603537" y="1447808"/>
            <a:ext cx="467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mutation: 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Ultramutated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F3E7A-C77E-F9A6-D817-F82C43CB6096}"/>
              </a:ext>
            </a:extLst>
          </p:cNvPr>
          <p:cNvCxnSpPr>
            <a:cxnSpLocks/>
          </p:cNvCxnSpPr>
          <p:nvPr/>
        </p:nvCxnSpPr>
        <p:spPr>
          <a:xfrm>
            <a:off x="5276335" y="1668162"/>
            <a:ext cx="1223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B7A7AA-34EB-CB74-F7CF-2C03591A3FA4}"/>
              </a:ext>
            </a:extLst>
          </p:cNvPr>
          <p:cNvCxnSpPr>
            <a:cxnSpLocks/>
          </p:cNvCxnSpPr>
          <p:nvPr/>
        </p:nvCxnSpPr>
        <p:spPr>
          <a:xfrm>
            <a:off x="5567868" y="2660823"/>
            <a:ext cx="931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D57176-11A5-0312-2DD8-DA0362C2061A}"/>
              </a:ext>
            </a:extLst>
          </p:cNvPr>
          <p:cNvSpPr txBox="1"/>
          <p:nvPr/>
        </p:nvSpPr>
        <p:spPr>
          <a:xfrm>
            <a:off x="6603537" y="2549718"/>
            <a:ext cx="53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Microsatellite Unstable: 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Hypermutated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054E0E-8E42-5BD3-5F53-9BC8815EF92D}"/>
              </a:ext>
            </a:extLst>
          </p:cNvPr>
          <p:cNvCxnSpPr>
            <a:cxnSpLocks/>
          </p:cNvCxnSpPr>
          <p:nvPr/>
        </p:nvCxnSpPr>
        <p:spPr>
          <a:xfrm>
            <a:off x="6305010" y="3429000"/>
            <a:ext cx="194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596151-01D7-FD20-1E72-638C42E3FDC6}"/>
              </a:ext>
            </a:extLst>
          </p:cNvPr>
          <p:cNvSpPr txBox="1"/>
          <p:nvPr/>
        </p:nvSpPr>
        <p:spPr>
          <a:xfrm>
            <a:off x="6603537" y="3237482"/>
            <a:ext cx="51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Number-High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(many are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625B0-241B-5CBA-CA5C-78D06E31F4FD}"/>
              </a:ext>
            </a:extLst>
          </p:cNvPr>
          <p:cNvSpPr txBox="1"/>
          <p:nvPr/>
        </p:nvSpPr>
        <p:spPr>
          <a:xfrm>
            <a:off x="6603537" y="2168309"/>
            <a:ext cx="53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Number-Low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E70955-B642-FAE1-2350-F0AFFABBECA0}"/>
              </a:ext>
            </a:extLst>
          </p:cNvPr>
          <p:cNvCxnSpPr>
            <a:cxnSpLocks/>
          </p:cNvCxnSpPr>
          <p:nvPr/>
        </p:nvCxnSpPr>
        <p:spPr>
          <a:xfrm>
            <a:off x="6033761" y="2424457"/>
            <a:ext cx="4658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1803E65-B4C8-2225-499E-C8ED3CC50CE5}"/>
              </a:ext>
            </a:extLst>
          </p:cNvPr>
          <p:cNvSpPr txBox="1"/>
          <p:nvPr/>
        </p:nvSpPr>
        <p:spPr>
          <a:xfrm>
            <a:off x="2495622" y="548995"/>
            <a:ext cx="7200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 Molecular Categories of Prognostic Significance, Independent of Histotype/Grade/LVSI</a:t>
            </a:r>
          </a:p>
        </p:txBody>
      </p:sp>
    </p:spTree>
    <p:extLst>
      <p:ext uri="{BB962C8B-B14F-4D97-AF65-F5344CB8AC3E}">
        <p14:creationId xmlns:p14="http://schemas.microsoft.com/office/powerpoint/2010/main" val="20350290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F21FF-B8DB-8977-EC6A-07E2019FF002}"/>
              </a:ext>
            </a:extLst>
          </p:cNvPr>
          <p:cNvSpPr txBox="1"/>
          <p:nvPr/>
        </p:nvSpPr>
        <p:spPr>
          <a:xfrm>
            <a:off x="1215369" y="104429"/>
            <a:ext cx="97612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the 2020 WHO Classification System “Feasible” to Apply Across the Globe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9AB60-0347-863B-D604-8167C72C212A}"/>
              </a:ext>
            </a:extLst>
          </p:cNvPr>
          <p:cNvSpPr txBox="1"/>
          <p:nvPr/>
        </p:nvSpPr>
        <p:spPr>
          <a:xfrm>
            <a:off x="3451558" y="704393"/>
            <a:ext cx="5288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Are “Essential Criteria” Globally Achievable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4F12A-40C6-A8D4-B9A4-2B8BE6447BAB}"/>
              </a:ext>
            </a:extLst>
          </p:cNvPr>
          <p:cNvSpPr txBox="1"/>
          <p:nvPr/>
        </p:nvSpPr>
        <p:spPr>
          <a:xfrm>
            <a:off x="471450" y="1490434"/>
            <a:ext cx="875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Preliminary results of an international survey (445 responses, 72 countries)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491E3F-9EFE-0BF2-AB58-C53A5B65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1819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E2C7019-207B-40A2-DEC4-7BDFAC752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5451"/>
              </p:ext>
            </p:extLst>
          </p:nvPr>
        </p:nvGraphicFramePr>
        <p:xfrm>
          <a:off x="2049361" y="2021771"/>
          <a:ext cx="8093277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724">
                  <a:extLst>
                    <a:ext uri="{9D8B030D-6E8A-4147-A177-3AD203B41FA5}">
                      <a16:colId xmlns:a16="http://schemas.microsoft.com/office/drawing/2014/main" val="3762122782"/>
                    </a:ext>
                  </a:extLst>
                </a:gridCol>
                <a:gridCol w="1817226">
                  <a:extLst>
                    <a:ext uri="{9D8B030D-6E8A-4147-A177-3AD203B41FA5}">
                      <a16:colId xmlns:a16="http://schemas.microsoft.com/office/drawing/2014/main" val="467379104"/>
                    </a:ext>
                  </a:extLst>
                </a:gridCol>
                <a:gridCol w="1669327">
                  <a:extLst>
                    <a:ext uri="{9D8B030D-6E8A-4147-A177-3AD203B41FA5}">
                      <a16:colId xmlns:a16="http://schemas.microsoft.com/office/drawing/2014/main" val="710794769"/>
                    </a:ext>
                  </a:extLst>
                </a:gridCol>
              </a:tblGrid>
              <a:tr h="416295"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Low/low middle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77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responses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8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access to WHO blue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407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access to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immunostains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14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billed for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immunostains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97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access to p53 IHC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68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access to MMR IHC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716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access to </a:t>
                      </a:r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 </a:t>
                      </a:r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 test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5743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FC5B76E-7C11-1EC3-216C-95735FCC13A1}"/>
              </a:ext>
            </a:extLst>
          </p:cNvPr>
          <p:cNvSpPr txBox="1"/>
          <p:nvPr/>
        </p:nvSpPr>
        <p:spPr>
          <a:xfrm>
            <a:off x="4850213" y="6476572"/>
            <a:ext cx="3193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Presented at 2024 USCAP Annual Meeting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3B63B-2372-2AE9-1630-78C05F88ECD5}"/>
              </a:ext>
            </a:extLst>
          </p:cNvPr>
          <p:cNvSpPr txBox="1"/>
          <p:nvPr/>
        </p:nvSpPr>
        <p:spPr>
          <a:xfrm>
            <a:off x="399184" y="5653859"/>
            <a:ext cx="10437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Is a Health Care Disparity in Tumor Classification Emerging ?     Answer seems to be “yes”</a:t>
            </a:r>
          </a:p>
        </p:txBody>
      </p:sp>
    </p:spTree>
    <p:extLst>
      <p:ext uri="{BB962C8B-B14F-4D97-AF65-F5344CB8AC3E}">
        <p14:creationId xmlns:p14="http://schemas.microsoft.com/office/powerpoint/2010/main" val="24520082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F21FF-B8DB-8977-EC6A-07E2019FF002}"/>
              </a:ext>
            </a:extLst>
          </p:cNvPr>
          <p:cNvSpPr txBox="1"/>
          <p:nvPr/>
        </p:nvSpPr>
        <p:spPr>
          <a:xfrm>
            <a:off x="1215369" y="104429"/>
            <a:ext cx="97612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the 2020 WHO Classification System “Feasible” to Apply Across the Globe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9AB60-0347-863B-D604-8167C72C212A}"/>
              </a:ext>
            </a:extLst>
          </p:cNvPr>
          <p:cNvSpPr txBox="1"/>
          <p:nvPr/>
        </p:nvSpPr>
        <p:spPr>
          <a:xfrm>
            <a:off x="2732991" y="740150"/>
            <a:ext cx="716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Strategies to Close the Widening Gap of Health Care Inequity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4F12A-40C6-A8D4-B9A4-2B8BE6447BAB}"/>
              </a:ext>
            </a:extLst>
          </p:cNvPr>
          <p:cNvSpPr txBox="1"/>
          <p:nvPr/>
        </p:nvSpPr>
        <p:spPr>
          <a:xfrm>
            <a:off x="471450" y="1597573"/>
            <a:ext cx="103541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 a funding mechanism to make WHO blue book accessible to those in need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 alternate “morphology only”-based treatment guidelines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 partner with NCCN)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Provide option of “morphology only” essential criteria WHO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(expand the details/discussion)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Explore remote image analysis / AI technology based on “morphology only”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491E3F-9EFE-0BF2-AB58-C53A5B65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1819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124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FC94DBA8-DFC5-04BF-BE72-32AA80B2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30" y="838698"/>
            <a:ext cx="4981937" cy="1716413"/>
          </a:xfrm>
          <a:prstGeom prst="rect">
            <a:avLst/>
          </a:prstGeom>
        </p:spPr>
      </p:pic>
      <p:pic>
        <p:nvPicPr>
          <p:cNvPr id="5" name="Picture 4" descr="A diagram of a cell structure&#10;&#10;Description automatically generated">
            <a:extLst>
              <a:ext uri="{FF2B5EF4-FFF2-40B4-BE49-F238E27FC236}">
                <a16:creationId xmlns:a16="http://schemas.microsoft.com/office/drawing/2014/main" id="{7EB9D5AB-189F-EEBA-0937-AFCFA8E7C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"/>
          <a:stretch/>
        </p:blipFill>
        <p:spPr>
          <a:xfrm>
            <a:off x="2241077" y="2511706"/>
            <a:ext cx="8562301" cy="4109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2CCD0-A1AE-5C90-68EB-A3D1604F2078}"/>
              </a:ext>
            </a:extLst>
          </p:cNvPr>
          <p:cNvSpPr txBox="1"/>
          <p:nvPr/>
        </p:nvSpPr>
        <p:spPr>
          <a:xfrm>
            <a:off x="1388621" y="127323"/>
            <a:ext cx="941475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remote pathology and computational pathology side-step biomarkers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937DF-EB05-1784-7D16-E67A9F89ECEE}"/>
              </a:ext>
            </a:extLst>
          </p:cNvPr>
          <p:cNvSpPr txBox="1"/>
          <p:nvPr/>
        </p:nvSpPr>
        <p:spPr>
          <a:xfrm>
            <a:off x="4434480" y="6620718"/>
            <a:ext cx="609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Lancet Digit Health. 2023;5:e71-e82. PMID: 36496303</a:t>
            </a:r>
          </a:p>
        </p:txBody>
      </p:sp>
    </p:spTree>
    <p:extLst>
      <p:ext uri="{BB962C8B-B14F-4D97-AF65-F5344CB8AC3E}">
        <p14:creationId xmlns:p14="http://schemas.microsoft.com/office/powerpoint/2010/main" val="15201308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33DC4B-F7CB-74FC-8AD7-F6DFDF3D4D81}"/>
              </a:ext>
            </a:extLst>
          </p:cNvPr>
          <p:cNvSpPr txBox="1"/>
          <p:nvPr/>
        </p:nvSpPr>
        <p:spPr>
          <a:xfrm>
            <a:off x="1388621" y="127323"/>
            <a:ext cx="982833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remote pathology and computational pathology close the health care gap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03C0B-CE56-AECE-8092-814CD94D124A}"/>
              </a:ext>
            </a:extLst>
          </p:cNvPr>
          <p:cNvSpPr txBox="1"/>
          <p:nvPr/>
        </p:nvSpPr>
        <p:spPr>
          <a:xfrm>
            <a:off x="3701755" y="787079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possibility seems reasonable to consider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35A5F1-3BE3-D2F3-24F4-4CDCC7999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2790" r="2304" b="6139"/>
          <a:stretch/>
        </p:blipFill>
        <p:spPr bwMode="auto">
          <a:xfrm>
            <a:off x="1805181" y="1352798"/>
            <a:ext cx="8581638" cy="55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A7D9AC7-9885-57B6-4E30-ADFB789A3C29}"/>
              </a:ext>
            </a:extLst>
          </p:cNvPr>
          <p:cNvSpPr/>
          <p:nvPr/>
        </p:nvSpPr>
        <p:spPr>
          <a:xfrm rot="1947375">
            <a:off x="5938601" y="2548936"/>
            <a:ext cx="3487041" cy="1197651"/>
          </a:xfrm>
          <a:custGeom>
            <a:avLst/>
            <a:gdLst>
              <a:gd name="connsiteX0" fmla="*/ 2257063 w 2257063"/>
              <a:gd name="connsiteY0" fmla="*/ 329236 h 514430"/>
              <a:gd name="connsiteX1" fmla="*/ 1701478 w 2257063"/>
              <a:gd name="connsiteY1" fmla="*/ 63018 h 514430"/>
              <a:gd name="connsiteX2" fmla="*/ 1006997 w 2257063"/>
              <a:gd name="connsiteY2" fmla="*/ 5144 h 514430"/>
              <a:gd name="connsiteX3" fmla="*/ 439838 w 2257063"/>
              <a:gd name="connsiteY3" fmla="*/ 155615 h 514430"/>
              <a:gd name="connsiteX4" fmla="*/ 162045 w 2257063"/>
              <a:gd name="connsiteY4" fmla="*/ 340810 h 514430"/>
              <a:gd name="connsiteX5" fmla="*/ 0 w 2257063"/>
              <a:gd name="connsiteY5" fmla="*/ 514430 h 514430"/>
              <a:gd name="connsiteX6" fmla="*/ 0 w 2257063"/>
              <a:gd name="connsiteY6" fmla="*/ 514430 h 51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063" h="514430">
                <a:moveTo>
                  <a:pt x="2257063" y="329236"/>
                </a:moveTo>
                <a:cubicBezTo>
                  <a:pt x="2083442" y="223134"/>
                  <a:pt x="1909822" y="117033"/>
                  <a:pt x="1701478" y="63018"/>
                </a:cubicBezTo>
                <a:cubicBezTo>
                  <a:pt x="1493134" y="9003"/>
                  <a:pt x="1217270" y="-10289"/>
                  <a:pt x="1006997" y="5144"/>
                </a:cubicBezTo>
                <a:cubicBezTo>
                  <a:pt x="796724" y="20577"/>
                  <a:pt x="580663" y="99671"/>
                  <a:pt x="439838" y="155615"/>
                </a:cubicBezTo>
                <a:cubicBezTo>
                  <a:pt x="299013" y="211559"/>
                  <a:pt x="235351" y="281007"/>
                  <a:pt x="162045" y="340810"/>
                </a:cubicBezTo>
                <a:cubicBezTo>
                  <a:pt x="88739" y="400613"/>
                  <a:pt x="0" y="514430"/>
                  <a:pt x="0" y="514430"/>
                </a:cubicBezTo>
                <a:lnTo>
                  <a:pt x="0" y="514430"/>
                </a:lnTo>
              </a:path>
            </a:pathLst>
          </a:custGeom>
          <a:noFill/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D31C1A0-5E13-9647-426E-F3E7F7C44043}"/>
              </a:ext>
            </a:extLst>
          </p:cNvPr>
          <p:cNvSpPr/>
          <p:nvPr/>
        </p:nvSpPr>
        <p:spPr>
          <a:xfrm rot="12644295">
            <a:off x="5490083" y="3409422"/>
            <a:ext cx="3487041" cy="1197651"/>
          </a:xfrm>
          <a:custGeom>
            <a:avLst/>
            <a:gdLst>
              <a:gd name="connsiteX0" fmla="*/ 2257063 w 2257063"/>
              <a:gd name="connsiteY0" fmla="*/ 329236 h 514430"/>
              <a:gd name="connsiteX1" fmla="*/ 1701478 w 2257063"/>
              <a:gd name="connsiteY1" fmla="*/ 63018 h 514430"/>
              <a:gd name="connsiteX2" fmla="*/ 1006997 w 2257063"/>
              <a:gd name="connsiteY2" fmla="*/ 5144 h 514430"/>
              <a:gd name="connsiteX3" fmla="*/ 439838 w 2257063"/>
              <a:gd name="connsiteY3" fmla="*/ 155615 h 514430"/>
              <a:gd name="connsiteX4" fmla="*/ 162045 w 2257063"/>
              <a:gd name="connsiteY4" fmla="*/ 340810 h 514430"/>
              <a:gd name="connsiteX5" fmla="*/ 0 w 2257063"/>
              <a:gd name="connsiteY5" fmla="*/ 514430 h 514430"/>
              <a:gd name="connsiteX6" fmla="*/ 0 w 2257063"/>
              <a:gd name="connsiteY6" fmla="*/ 514430 h 51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063" h="514430">
                <a:moveTo>
                  <a:pt x="2257063" y="329236"/>
                </a:moveTo>
                <a:cubicBezTo>
                  <a:pt x="2083442" y="223134"/>
                  <a:pt x="1909822" y="117033"/>
                  <a:pt x="1701478" y="63018"/>
                </a:cubicBezTo>
                <a:cubicBezTo>
                  <a:pt x="1493134" y="9003"/>
                  <a:pt x="1217270" y="-10289"/>
                  <a:pt x="1006997" y="5144"/>
                </a:cubicBezTo>
                <a:cubicBezTo>
                  <a:pt x="796724" y="20577"/>
                  <a:pt x="580663" y="99671"/>
                  <a:pt x="439838" y="155615"/>
                </a:cubicBezTo>
                <a:cubicBezTo>
                  <a:pt x="299013" y="211559"/>
                  <a:pt x="235351" y="281007"/>
                  <a:pt x="162045" y="340810"/>
                </a:cubicBezTo>
                <a:cubicBezTo>
                  <a:pt x="88739" y="400613"/>
                  <a:pt x="0" y="514430"/>
                  <a:pt x="0" y="514430"/>
                </a:cubicBezTo>
                <a:lnTo>
                  <a:pt x="0" y="514430"/>
                </a:lnTo>
              </a:path>
            </a:pathLst>
          </a:custGeom>
          <a:noFill/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1BE4C-C6DE-ABF0-B6B7-22A79372095C}"/>
              </a:ext>
            </a:extLst>
          </p:cNvPr>
          <p:cNvSpPr txBox="1"/>
          <p:nvPr/>
        </p:nvSpPr>
        <p:spPr>
          <a:xfrm rot="1519280">
            <a:off x="6336574" y="231954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Email digital images to central lab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DF029-F12E-D4E5-DE02-8FF7FB5476A3}"/>
              </a:ext>
            </a:extLst>
          </p:cNvPr>
          <p:cNvSpPr txBox="1"/>
          <p:nvPr/>
        </p:nvSpPr>
        <p:spPr>
          <a:xfrm rot="1519280">
            <a:off x="5152133" y="4676962"/>
            <a:ext cx="358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TCGA category reported back </a:t>
            </a:r>
          </a:p>
        </p:txBody>
      </p:sp>
    </p:spTree>
    <p:extLst>
      <p:ext uri="{BB962C8B-B14F-4D97-AF65-F5344CB8AC3E}">
        <p14:creationId xmlns:p14="http://schemas.microsoft.com/office/powerpoint/2010/main" val="42416530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08E8E-1AFF-9730-D772-45AF8A7F65CD}"/>
              </a:ext>
            </a:extLst>
          </p:cNvPr>
          <p:cNvSpPr txBox="1"/>
          <p:nvPr/>
        </p:nvSpPr>
        <p:spPr>
          <a:xfrm>
            <a:off x="5124323" y="109665"/>
            <a:ext cx="194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E103-0D79-7576-9F69-894416985AA6}"/>
              </a:ext>
            </a:extLst>
          </p:cNvPr>
          <p:cNvSpPr txBox="1"/>
          <p:nvPr/>
        </p:nvSpPr>
        <p:spPr>
          <a:xfrm>
            <a:off x="787078" y="1145895"/>
            <a:ext cx="72844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TCGA Classification of Endometrial Cancer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Issues in Assigning Molecular Classification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Health Care Inequity in Tumor Classification</a:t>
            </a:r>
          </a:p>
        </p:txBody>
      </p:sp>
      <p:pic>
        <p:nvPicPr>
          <p:cNvPr id="5" name="Picture 4" descr="120152-matte-grey-square-icon-symbols-shapes-check-mark">
            <a:extLst>
              <a:ext uri="{FF2B5EF4-FFF2-40B4-BE49-F238E27FC236}">
                <a16:creationId xmlns:a16="http://schemas.microsoft.com/office/drawing/2014/main" id="{1BFA5890-EBF8-2DBD-AA7A-E36EF3E04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>
            <a:fillRect/>
          </a:stretch>
        </p:blipFill>
        <p:spPr bwMode="auto">
          <a:xfrm>
            <a:off x="3768650" y="2719705"/>
            <a:ext cx="4908421" cy="421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40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</TotalTime>
  <Words>4233</Words>
  <Application>Microsoft Macintosh PowerPoint</Application>
  <PresentationFormat>Widescreen</PresentationFormat>
  <Paragraphs>1056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Rabban, Joseph</dc:creator>
  <cp:lastModifiedBy>Rabban, Joseph</cp:lastModifiedBy>
  <cp:revision>175</cp:revision>
  <dcterms:created xsi:type="dcterms:W3CDTF">2023-11-24T21:30:43Z</dcterms:created>
  <dcterms:modified xsi:type="dcterms:W3CDTF">2024-05-31T12:56:34Z</dcterms:modified>
</cp:coreProperties>
</file>